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7"/>
  </p:notesMasterIdLst>
  <p:sldIdLst>
    <p:sldId id="1973" r:id="rId5"/>
    <p:sldId id="1923" r:id="rId6"/>
    <p:sldId id="1974" r:id="rId7"/>
    <p:sldId id="2126" r:id="rId8"/>
    <p:sldId id="1982" r:id="rId9"/>
    <p:sldId id="2110" r:id="rId10"/>
    <p:sldId id="2138" r:id="rId11"/>
    <p:sldId id="2115" r:id="rId12"/>
    <p:sldId id="2128" r:id="rId13"/>
    <p:sldId id="2129" r:id="rId14"/>
    <p:sldId id="2130" r:id="rId15"/>
    <p:sldId id="2131" r:id="rId16"/>
    <p:sldId id="2132" r:id="rId17"/>
    <p:sldId id="2133" r:id="rId18"/>
    <p:sldId id="2134" r:id="rId19"/>
    <p:sldId id="2135" r:id="rId20"/>
    <p:sldId id="2136" r:id="rId21"/>
    <p:sldId id="2137" r:id="rId22"/>
    <p:sldId id="2114" r:id="rId23"/>
    <p:sldId id="2142" r:id="rId24"/>
    <p:sldId id="1975" r:id="rId25"/>
    <p:sldId id="1976" r:id="rId26"/>
    <p:sldId id="1978" r:id="rId27"/>
    <p:sldId id="1979" r:id="rId28"/>
    <p:sldId id="1977" r:id="rId29"/>
    <p:sldId id="2125" r:id="rId30"/>
    <p:sldId id="1951" r:id="rId31"/>
    <p:sldId id="2139" r:id="rId32"/>
    <p:sldId id="2127" r:id="rId33"/>
    <p:sldId id="2141" r:id="rId34"/>
    <p:sldId id="1937" r:id="rId35"/>
    <p:sldId id="26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F33CC"/>
    <a:srgbClr val="FFFF00"/>
    <a:srgbClr val="00B050"/>
    <a:srgbClr val="ED7D31"/>
    <a:srgbClr val="FDE9CC"/>
    <a:srgbClr val="F39200"/>
    <a:srgbClr val="152F4E"/>
    <a:srgbClr val="FFFFFF"/>
    <a:srgbClr val="FEF8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com Tema 1 - Ênfas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Estilo com Tema 1 - Ênfas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Estilo com Tema 2 - Ênfas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Estilo com Tema 2 - Ênfas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Estilo com Tema 2 - Ênfase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com Tema 2 - Ênfas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Ênfas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Ênfas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Ênfas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Ênfas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Estilo Claro 2 - Ênfas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Estilo Médio 1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B344D84-9AFB-497E-A393-DC336BA19D2E}" styleName="Estilo Médio 3 - Ênfas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85472" autoAdjust="0"/>
  </p:normalViewPr>
  <p:slideViewPr>
    <p:cSldViewPr snapToGrid="0">
      <p:cViewPr varScale="1">
        <p:scale>
          <a:sx n="51" d="100"/>
          <a:sy n="51" d="100"/>
        </p:scale>
        <p:origin x="65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ernanda.penteado\Downloads\20240903%20Rascunho%20tarifas%20de%20ped&#225;gio%20com%20degrau%20tarif&#225;rio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rgbClr val="FF33CC"/>
                </a:solidFill>
                <a:latin typeface="+mn-lt"/>
                <a:ea typeface="+mn-ea"/>
                <a:cs typeface="+mn-cs"/>
              </a:defRPr>
            </a:pPr>
            <a:r>
              <a:rPr lang="pt-BR" sz="1600" dirty="0" err="1">
                <a:solidFill>
                  <a:srgbClr val="FF33CC"/>
                </a:solidFill>
              </a:rPr>
              <a:t>Pasos</a:t>
            </a:r>
            <a:r>
              <a:rPr lang="pt-BR" sz="1600" dirty="0">
                <a:solidFill>
                  <a:srgbClr val="FF33CC"/>
                </a:solidFill>
              </a:rPr>
              <a:t> </a:t>
            </a:r>
            <a:r>
              <a:rPr lang="pt-BR" sz="1600" dirty="0" err="1">
                <a:solidFill>
                  <a:srgbClr val="FF33CC"/>
                </a:solidFill>
              </a:rPr>
              <a:t>arancelarios</a:t>
            </a:r>
            <a:r>
              <a:rPr lang="pt-BR" sz="1600" dirty="0">
                <a:solidFill>
                  <a:srgbClr val="FF33CC"/>
                </a:solidFill>
              </a:rPr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rgbClr val="FF33CC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Planilha1!$D$5:$J$5</c:f>
              <c:strCache>
                <c:ptCount val="7"/>
                <c:pt idx="0">
                  <c:v>Vigente</c:v>
                </c:pt>
                <c:pt idx="1">
                  <c:v>Ano 1</c:v>
                </c:pt>
                <c:pt idx="2">
                  <c:v>Ano 2</c:v>
                </c:pt>
                <c:pt idx="3">
                  <c:v>Ano 3</c:v>
                </c:pt>
                <c:pt idx="4">
                  <c:v>Ano 4</c:v>
                </c:pt>
                <c:pt idx="5">
                  <c:v>Ano 5</c:v>
                </c:pt>
                <c:pt idx="6">
                  <c:v>Ano 6</c:v>
                </c:pt>
              </c:strCache>
            </c:strRef>
          </c:cat>
          <c:val>
            <c:numRef>
              <c:f>Planilha1!$D$6:$J$6</c:f>
              <c:numCache>
                <c:formatCode>_-* #,##0.00_-;\-* #,##0.00_-;_-* "-"??_-;_-@</c:formatCode>
                <c:ptCount val="7"/>
                <c:pt idx="0">
                  <c:v>15.4</c:v>
                </c:pt>
                <c:pt idx="1">
                  <c:v>13.629000000000001</c:v>
                </c:pt>
                <c:pt idx="2">
                  <c:v>13.860000000000001</c:v>
                </c:pt>
                <c:pt idx="3">
                  <c:v>14.260399999999999</c:v>
                </c:pt>
                <c:pt idx="4">
                  <c:v>14.6454</c:v>
                </c:pt>
                <c:pt idx="5">
                  <c:v>15.092000000000001</c:v>
                </c:pt>
                <c:pt idx="6">
                  <c:v>15.4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4DB-4551-9FC5-EDEA132C641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51675999"/>
        <c:axId val="1972687584"/>
      </c:lineChart>
      <c:catAx>
        <c:axId val="516759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72687584"/>
        <c:crosses val="autoZero"/>
        <c:auto val="1"/>
        <c:lblAlgn val="ctr"/>
        <c:lblOffset val="100"/>
        <c:noMultiLvlLbl val="0"/>
      </c:catAx>
      <c:valAx>
        <c:axId val="1972687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0_-;\-* #,##0.00_-;_-* &quot;-&quot;??_-;_-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16759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0.16602</cdr:x>
      <cdr:y>0</cdr:y>
    </cdr:from>
    <cdr:to>
      <cdr:x>0.76935</cdr:x>
      <cdr:y>0.08237</cdr:y>
    </cdr:to>
    <cdr:sp macro="" textlink="">
      <cdr:nvSpPr>
        <cdr:cNvPr id="2" name="CaixaDeTexto 3">
          <a:extLst xmlns:a="http://schemas.openxmlformats.org/drawingml/2006/main">
            <a:ext uri="{FF2B5EF4-FFF2-40B4-BE49-F238E27FC236}">
              <a16:creationId xmlns:a16="http://schemas.microsoft.com/office/drawing/2014/main" id="{CA17EDD7-159D-EF22-F418-D56E4759F2BD}"/>
            </a:ext>
          </a:extLst>
        </cdr:cNvPr>
        <cdr:cNvSpPr txBox="1"/>
      </cdr:nvSpPr>
      <cdr:spPr>
        <a:xfrm xmlns:a="http://schemas.openxmlformats.org/drawingml/2006/main">
          <a:off x="1676903" y="0"/>
          <a:ext cx="6093912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800" dirty="0"/>
            <a:t>USD$</a:t>
          </a:r>
          <a:endParaRPr lang="pt-BR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CE9EF-37FD-42DC-9E0B-DEF79E0AC333}" type="datetimeFigureOut">
              <a:rPr lang="pt-BR" smtClean="0"/>
              <a:t>19/09/2024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1136D-91D1-4031-9DFF-D9B41BD573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5042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1136D-91D1-4031-9DFF-D9B41BD573E9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2651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1136D-91D1-4031-9DFF-D9B41BD573E9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5724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1136D-91D1-4031-9DFF-D9B41BD573E9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7901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260FF995-5FE4-4109-809E-48E4CFC729CF}"/>
              </a:ext>
            </a:extLst>
          </p:cNvPr>
          <p:cNvGrpSpPr/>
          <p:nvPr userDrawn="1"/>
        </p:nvGrpSpPr>
        <p:grpSpPr>
          <a:xfrm>
            <a:off x="10266218" y="6346997"/>
            <a:ext cx="1925782" cy="511009"/>
            <a:chOff x="4979324" y="3096625"/>
            <a:chExt cx="2202872" cy="584534"/>
          </a:xfrm>
        </p:grpSpPr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E04ECE03-2B03-42E3-A66D-2385CFB102C5}"/>
                </a:ext>
              </a:extLst>
            </p:cNvPr>
            <p:cNvSpPr/>
            <p:nvPr userDrawn="1"/>
          </p:nvSpPr>
          <p:spPr>
            <a:xfrm>
              <a:off x="4979324" y="3331255"/>
              <a:ext cx="2202872" cy="3499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70A5BBA4-7830-4C8C-8850-27D2B8F70D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09222" y="3096625"/>
              <a:ext cx="1743075" cy="409575"/>
            </a:xfrm>
            <a:prstGeom prst="rect">
              <a:avLst/>
            </a:prstGeom>
          </p:spPr>
        </p:pic>
      </p:grpSp>
      <p:pic>
        <p:nvPicPr>
          <p:cNvPr id="3" name="Gráfico 2">
            <a:extLst>
              <a:ext uri="{FF2B5EF4-FFF2-40B4-BE49-F238E27FC236}">
                <a16:creationId xmlns:a16="http://schemas.microsoft.com/office/drawing/2014/main" id="{CA59E6A5-0A57-4251-B34B-9E00B8161C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" y="6412624"/>
            <a:ext cx="10332718" cy="44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75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3305175"/>
            <a:ext cx="9896475" cy="1371598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1525" y="4676774"/>
            <a:ext cx="9896475" cy="58102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E06912-6149-4203-B92E-9261C4A941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525" y="4118770"/>
            <a:ext cx="9896475" cy="800098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244F55E-4146-4774-9924-EB5886B4E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1525" y="4918868"/>
            <a:ext cx="9896475" cy="33893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69559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95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16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49" r:id="rId2"/>
    <p:sldLayoutId id="2147483660" r:id="rId3"/>
    <p:sldLayoutId id="2147483661" r:id="rId4"/>
    <p:sldLayoutId id="2147483650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D1D29D6-3496-252D-D50E-0069A57DFD5E}"/>
              </a:ext>
            </a:extLst>
          </p:cNvPr>
          <p:cNvSpPr/>
          <p:nvPr/>
        </p:nvSpPr>
        <p:spPr>
          <a:xfrm rot="5400000">
            <a:off x="-2459" y="-7012"/>
            <a:ext cx="1096416" cy="1091497"/>
          </a:xfrm>
          <a:prstGeom prst="rect">
            <a:avLst/>
          </a:prstGeom>
          <a:solidFill>
            <a:srgbClr val="152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FA75A5A-2C90-4032-938A-3AA71FEA09BD}"/>
              </a:ext>
            </a:extLst>
          </p:cNvPr>
          <p:cNvGrpSpPr/>
          <p:nvPr/>
        </p:nvGrpSpPr>
        <p:grpSpPr>
          <a:xfrm>
            <a:off x="234473" y="222215"/>
            <a:ext cx="594789" cy="573285"/>
            <a:chOff x="52939" y="604308"/>
            <a:chExt cx="594789" cy="573285"/>
          </a:xfrm>
          <a:noFill/>
        </p:grpSpPr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1A89AAA7-FBFB-722D-E400-D6A9A6D3A8BC}"/>
                </a:ext>
              </a:extLst>
            </p:cNvPr>
            <p:cNvSpPr/>
            <p:nvPr/>
          </p:nvSpPr>
          <p:spPr>
            <a:xfrm>
              <a:off x="73400" y="767292"/>
              <a:ext cx="543713" cy="410301"/>
            </a:xfrm>
            <a:custGeom>
              <a:avLst/>
              <a:gdLst>
                <a:gd name="connsiteX0" fmla="*/ 651809 w 651809"/>
                <a:gd name="connsiteY0" fmla="*/ 325841 h 491873"/>
                <a:gd name="connsiteX1" fmla="*/ 325968 w 651809"/>
                <a:gd name="connsiteY1" fmla="*/ 0 h 491873"/>
                <a:gd name="connsiteX2" fmla="*/ 0 w 651809"/>
                <a:gd name="connsiteY2" fmla="*/ 325841 h 491873"/>
                <a:gd name="connsiteX3" fmla="*/ 113314 w 651809"/>
                <a:gd name="connsiteY3" fmla="*/ 325841 h 491873"/>
                <a:gd name="connsiteX4" fmla="*/ 113314 w 651809"/>
                <a:gd name="connsiteY4" fmla="*/ 491874 h 491873"/>
                <a:gd name="connsiteX5" fmla="*/ 538622 w 651809"/>
                <a:gd name="connsiteY5" fmla="*/ 491874 h 491873"/>
                <a:gd name="connsiteX6" fmla="*/ 538622 w 651809"/>
                <a:gd name="connsiteY6" fmla="*/ 325841 h 491873"/>
                <a:gd name="connsiteX7" fmla="*/ 651809 w 651809"/>
                <a:gd name="connsiteY7" fmla="*/ 325841 h 49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1809" h="491873">
                  <a:moveTo>
                    <a:pt x="651809" y="325841"/>
                  </a:moveTo>
                  <a:lnTo>
                    <a:pt x="325968" y="0"/>
                  </a:lnTo>
                  <a:lnTo>
                    <a:pt x="0" y="325841"/>
                  </a:lnTo>
                  <a:lnTo>
                    <a:pt x="113314" y="325841"/>
                  </a:lnTo>
                  <a:lnTo>
                    <a:pt x="113314" y="491874"/>
                  </a:lnTo>
                  <a:lnTo>
                    <a:pt x="538622" y="491874"/>
                  </a:lnTo>
                  <a:lnTo>
                    <a:pt x="538622" y="325841"/>
                  </a:lnTo>
                  <a:lnTo>
                    <a:pt x="651809" y="325841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1FF32C6E-722E-E8EB-8829-6D51A128E9E1}"/>
                </a:ext>
              </a:extLst>
            </p:cNvPr>
            <p:cNvSpPr/>
            <p:nvPr/>
          </p:nvSpPr>
          <p:spPr>
            <a:xfrm>
              <a:off x="52939" y="604308"/>
              <a:ext cx="594789" cy="299037"/>
            </a:xfrm>
            <a:custGeom>
              <a:avLst/>
              <a:gdLst>
                <a:gd name="connsiteX0" fmla="*/ 0 w 713039"/>
                <a:gd name="connsiteY0" fmla="*/ 0 h 358488"/>
                <a:gd name="connsiteX1" fmla="*/ 0 w 713039"/>
                <a:gd name="connsiteY1" fmla="*/ 358489 h 358488"/>
                <a:gd name="connsiteX2" fmla="*/ 356583 w 713039"/>
                <a:gd name="connsiteY2" fmla="*/ 5462 h 358488"/>
                <a:gd name="connsiteX3" fmla="*/ 713039 w 713039"/>
                <a:gd name="connsiteY3" fmla="*/ 358489 h 358488"/>
                <a:gd name="connsiteX4" fmla="*/ 713039 w 713039"/>
                <a:gd name="connsiteY4" fmla="*/ 0 h 358488"/>
                <a:gd name="connsiteX5" fmla="*/ 0 w 713039"/>
                <a:gd name="connsiteY5" fmla="*/ 0 h 35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3039" h="358488">
                  <a:moveTo>
                    <a:pt x="0" y="0"/>
                  </a:moveTo>
                  <a:lnTo>
                    <a:pt x="0" y="358489"/>
                  </a:lnTo>
                  <a:lnTo>
                    <a:pt x="356583" y="5462"/>
                  </a:lnTo>
                  <a:lnTo>
                    <a:pt x="713039" y="358489"/>
                  </a:lnTo>
                  <a:lnTo>
                    <a:pt x="7130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pt-BR" dirty="0"/>
            </a:p>
          </p:txBody>
        </p:sp>
      </p:grpSp>
      <p:sp>
        <p:nvSpPr>
          <p:cNvPr id="18" name="Subtítulo 2">
            <a:extLst>
              <a:ext uri="{FF2B5EF4-FFF2-40B4-BE49-F238E27FC236}">
                <a16:creationId xmlns:a16="http://schemas.microsoft.com/office/drawing/2014/main" id="{6653045A-5CFC-A0C8-B5C9-7B6248B6716E}"/>
              </a:ext>
            </a:extLst>
          </p:cNvPr>
          <p:cNvSpPr txBox="1">
            <a:spLocks/>
          </p:cNvSpPr>
          <p:nvPr/>
        </p:nvSpPr>
        <p:spPr>
          <a:xfrm>
            <a:off x="1681074" y="2107219"/>
            <a:ext cx="6593350" cy="2028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pt-BR" sz="5400" dirty="0" err="1">
                <a:solidFill>
                  <a:srgbClr val="152F4E"/>
                </a:solidFill>
                <a:latin typeface="Montserrat Black" pitchFamily="2" charset="0"/>
                <a:ea typeface="Navigo Black" panose="02070503070706040303" pitchFamily="18" charset="0"/>
              </a:rPr>
              <a:t>Concesión</a:t>
            </a:r>
            <a:r>
              <a:rPr lang="pt-BR" sz="5400" dirty="0">
                <a:solidFill>
                  <a:srgbClr val="152F4E"/>
                </a:solidFill>
                <a:latin typeface="Montserrat Black" pitchFamily="2" charset="0"/>
                <a:ea typeface="Navigo Black" panose="02070503070706040303" pitchFamily="18" charset="0"/>
              </a:rPr>
              <a:t> de Puente Internacional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23F0DFB-FE31-B90E-D539-A2BCA3B6B0EB}"/>
              </a:ext>
            </a:extLst>
          </p:cNvPr>
          <p:cNvSpPr txBox="1"/>
          <p:nvPr/>
        </p:nvSpPr>
        <p:spPr>
          <a:xfrm>
            <a:off x="1681074" y="5809173"/>
            <a:ext cx="5415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152F4E"/>
                </a:solidFill>
                <a:latin typeface="Montserrat Light" pitchFamily="2" charset="0"/>
              </a:rPr>
              <a:t>São Borja/BR a Santo Tomé/AR Y Centro </a:t>
            </a:r>
            <a:r>
              <a:rPr lang="pt-BR" dirty="0" err="1">
                <a:solidFill>
                  <a:srgbClr val="152F4E"/>
                </a:solidFill>
                <a:latin typeface="Montserrat Light" pitchFamily="2" charset="0"/>
              </a:rPr>
              <a:t>Fronterizo</a:t>
            </a:r>
            <a:r>
              <a:rPr lang="pt-BR" dirty="0">
                <a:solidFill>
                  <a:srgbClr val="152F4E"/>
                </a:solidFill>
                <a:latin typeface="Montserrat Light" pitchFamily="2" charset="0"/>
              </a:rPr>
              <a:t> Unificado (CUF)</a:t>
            </a:r>
          </a:p>
          <a:p>
            <a:r>
              <a:rPr lang="pt-BR" dirty="0">
                <a:solidFill>
                  <a:srgbClr val="152F4E"/>
                </a:solidFill>
                <a:latin typeface="Montserrat Light" pitchFamily="2" charset="0"/>
              </a:rPr>
              <a:t>18/09/2024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43E6F686-DEFB-60A8-76D4-CAB857AD07E8}"/>
              </a:ext>
            </a:extLst>
          </p:cNvPr>
          <p:cNvGrpSpPr/>
          <p:nvPr/>
        </p:nvGrpSpPr>
        <p:grpSpPr>
          <a:xfrm>
            <a:off x="7543800" y="0"/>
            <a:ext cx="4648200" cy="6858000"/>
            <a:chOff x="7543800" y="0"/>
            <a:chExt cx="4648200" cy="6858000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3FB38EB1-AB0E-8A05-146A-051BA83D6F25}"/>
                </a:ext>
              </a:extLst>
            </p:cNvPr>
            <p:cNvSpPr/>
            <p:nvPr/>
          </p:nvSpPr>
          <p:spPr>
            <a:xfrm flipH="1">
              <a:off x="7543800" y="0"/>
              <a:ext cx="4648200" cy="6858000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3" name="Imagem 22" descr="Imagem de desenho animado&#10;&#10;Descrição gerada automaticamente com confiança média">
              <a:extLst>
                <a:ext uri="{FF2B5EF4-FFF2-40B4-BE49-F238E27FC236}">
                  <a16:creationId xmlns:a16="http://schemas.microsoft.com/office/drawing/2014/main" id="{60EB8FA2-0628-DB9F-8A2E-9E7F2278D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3800" y="3736501"/>
              <a:ext cx="4648200" cy="3076861"/>
            </a:xfrm>
            <a:prstGeom prst="rect">
              <a:avLst/>
            </a:prstGeom>
          </p:spPr>
        </p:pic>
      </p:grpSp>
      <p:sp>
        <p:nvSpPr>
          <p:cNvPr id="12" name="Retângulo 11">
            <a:extLst>
              <a:ext uri="{FF2B5EF4-FFF2-40B4-BE49-F238E27FC236}">
                <a16:creationId xmlns:a16="http://schemas.microsoft.com/office/drawing/2014/main" id="{B0B6E9F0-DEAF-C7B3-1A9A-CC0453D97BE3}"/>
              </a:ext>
            </a:extLst>
          </p:cNvPr>
          <p:cNvSpPr/>
          <p:nvPr/>
        </p:nvSpPr>
        <p:spPr>
          <a:xfrm>
            <a:off x="-3" y="1066834"/>
            <a:ext cx="1091499" cy="5816824"/>
          </a:xfrm>
          <a:prstGeom prst="rect">
            <a:avLst/>
          </a:prstGeom>
          <a:solidFill>
            <a:srgbClr val="5CA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1421A4A2-6517-CB43-DFE8-85DEB031CABD}"/>
              </a:ext>
            </a:extLst>
          </p:cNvPr>
          <p:cNvSpPr txBox="1">
            <a:spLocks/>
          </p:cNvSpPr>
          <p:nvPr/>
        </p:nvSpPr>
        <p:spPr>
          <a:xfrm>
            <a:off x="1091496" y="402496"/>
            <a:ext cx="6005298" cy="109641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4000" b="1" dirty="0">
                <a:solidFill>
                  <a:srgbClr val="831F82"/>
                </a:solidFill>
                <a:latin typeface="Montserrat SemiBold" pitchFamily="2" charset="0"/>
                <a:ea typeface="Navigo Black" panose="02070503070706040303" pitchFamily="18" charset="0"/>
              </a:rPr>
              <a:t>COMAB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400" b="1" dirty="0" err="1">
                <a:solidFill>
                  <a:srgbClr val="831F82"/>
                </a:solidFill>
                <a:latin typeface="Montserrat SemiBold" pitchFamily="2" charset="0"/>
                <a:ea typeface="Navigo Black" panose="02070503070706040303" pitchFamily="18" charset="0"/>
              </a:rPr>
              <a:t>Comision</a:t>
            </a:r>
            <a:r>
              <a:rPr lang="pt-BR" sz="2400" b="1" dirty="0">
                <a:solidFill>
                  <a:srgbClr val="831F82"/>
                </a:solidFill>
                <a:latin typeface="Montserrat SemiBold" pitchFamily="2" charset="0"/>
                <a:ea typeface="Navigo Black" panose="02070503070706040303" pitchFamily="18" charset="0"/>
              </a:rPr>
              <a:t> </a:t>
            </a:r>
            <a:r>
              <a:rPr lang="pt-BR" sz="2400" b="1" dirty="0" err="1">
                <a:solidFill>
                  <a:srgbClr val="831F82"/>
                </a:solidFill>
                <a:latin typeface="Montserrat SemiBold" pitchFamily="2" charset="0"/>
                <a:ea typeface="Navigo Black" panose="02070503070706040303" pitchFamily="18" charset="0"/>
              </a:rPr>
              <a:t>Mixta</a:t>
            </a:r>
            <a:r>
              <a:rPr lang="pt-BR" sz="2400" b="1" dirty="0">
                <a:solidFill>
                  <a:srgbClr val="831F82"/>
                </a:solidFill>
                <a:latin typeface="Montserrat SemiBold" pitchFamily="2" charset="0"/>
                <a:ea typeface="Navigo Black" panose="02070503070706040303" pitchFamily="18" charset="0"/>
              </a:rPr>
              <a:t> Argentino- Brasileira</a:t>
            </a:r>
            <a:endParaRPr lang="pt-BR" sz="3300" b="1" dirty="0">
              <a:solidFill>
                <a:srgbClr val="831F82"/>
              </a:solidFill>
              <a:latin typeface="Montserrat Black" pitchFamily="2" charset="0"/>
              <a:ea typeface="Navigo Black" panose="02070503070706040303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D02F9DD-3680-CCE1-CA87-9C0A8487E76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0763" y="266974"/>
            <a:ext cx="1094273" cy="184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88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MÁS OBRAS</a:t>
            </a:r>
          </a:p>
          <a:p>
            <a:r>
              <a:rPr lang="es-ES" sz="2800" b="1" dirty="0">
                <a:solidFill>
                  <a:schemeClr val="accent4">
                    <a:lumMod val="50000"/>
                  </a:schemeClr>
                </a:solidFill>
              </a:rPr>
              <a:t>Pavimentación de patios y vías de acceso</a:t>
            </a:r>
            <a:endParaRPr lang="pt-BR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BD69FF9-9981-092B-6AE6-0FA70EA09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16" y="2923143"/>
            <a:ext cx="4705350" cy="314325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51B2412-B01E-36A3-14E0-7F0647316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079" y="2812941"/>
            <a:ext cx="4752975" cy="32004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F460F3-8BC7-65A6-B17F-A33A054FD408}"/>
              </a:ext>
            </a:extLst>
          </p:cNvPr>
          <p:cNvSpPr txBox="1"/>
          <p:nvPr/>
        </p:nvSpPr>
        <p:spPr>
          <a:xfrm>
            <a:off x="691116" y="1891417"/>
            <a:ext cx="46103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200" dirty="0"/>
              <a:t>El acceso vial al lado argentino se inicia en el cruce con la Ruta Nacional </a:t>
            </a:r>
            <a:r>
              <a:rPr lang="es-ES" sz="1200" dirty="0" err="1"/>
              <a:t>n°</a:t>
            </a:r>
            <a:r>
              <a:rPr lang="es-ES" sz="1200" dirty="0"/>
              <a:t> 14 y se extiende hasta el inicio del Puente, con una longitud de 7,61 km. El acceso discurre por una comarca situada fuera del perímetro urbano de la Ciudad de Santo Tomé.</a:t>
            </a:r>
            <a:endParaRPr lang="pt-BR" sz="12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1DDB051-7AD6-50F3-47E7-A25810C8A1B0}"/>
              </a:ext>
            </a:extLst>
          </p:cNvPr>
          <p:cNvSpPr txBox="1"/>
          <p:nvPr/>
        </p:nvSpPr>
        <p:spPr>
          <a:xfrm>
            <a:off x="6489406" y="1928649"/>
            <a:ext cx="4610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200" dirty="0"/>
              <a:t>El acceso por carretera al lado brasileño comienza en el cruce con la </a:t>
            </a:r>
            <a:r>
              <a:rPr lang="es-ES" sz="1200" dirty="0" err="1"/>
              <a:t>Rodovia</a:t>
            </a:r>
            <a:r>
              <a:rPr lang="es-ES" sz="1200" dirty="0"/>
              <a:t> BR‐285 (Avenida dos </a:t>
            </a:r>
            <a:r>
              <a:rPr lang="es-ES" sz="1200" dirty="0" err="1"/>
              <a:t>Imigrantes</a:t>
            </a:r>
            <a:r>
              <a:rPr lang="es-ES" sz="1200" dirty="0"/>
              <a:t>) y se extiende hasta el inicio del Puente, con una longitud de 6,60 km.</a:t>
            </a:r>
            <a:endParaRPr lang="pt-BR" sz="12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F7A6131-505F-6957-1192-99EF1CA5467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3EAF335-E2A8-C766-DE80-5C905EAB4519}"/>
              </a:ext>
            </a:extLst>
          </p:cNvPr>
          <p:cNvSpPr txBox="1"/>
          <p:nvPr/>
        </p:nvSpPr>
        <p:spPr>
          <a:xfrm>
            <a:off x="5301438" y="6267122"/>
            <a:ext cx="141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2025 a 2029</a:t>
            </a:r>
          </a:p>
        </p:txBody>
      </p:sp>
    </p:spTree>
    <p:extLst>
      <p:ext uri="{BB962C8B-B14F-4D97-AF65-F5344CB8AC3E}">
        <p14:creationId xmlns:p14="http://schemas.microsoft.com/office/powerpoint/2010/main" val="1821155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MÁS OBRAS</a:t>
            </a:r>
          </a:p>
          <a:p>
            <a:r>
              <a:rPr lang="pt-BR" sz="2400" b="1" dirty="0" err="1">
                <a:solidFill>
                  <a:schemeClr val="accent4">
                    <a:lumMod val="50000"/>
                  </a:schemeClr>
                </a:solidFill>
              </a:rPr>
              <a:t>Modernización</a:t>
            </a:r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 de Áreas </a:t>
            </a:r>
            <a:r>
              <a:rPr lang="pt-BR" sz="2400" b="1" dirty="0" err="1">
                <a:solidFill>
                  <a:schemeClr val="accent4">
                    <a:lumMod val="50000"/>
                  </a:schemeClr>
                </a:solidFill>
              </a:rPr>
              <a:t>Aduaneras</a:t>
            </a:r>
            <a:endParaRPr lang="pt-BR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E2C3967-46C9-A6FB-1273-E0322F93C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479" y="1934684"/>
            <a:ext cx="8621042" cy="368994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D6D767D-E426-E695-6BC9-8ADAFA95582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B85EE29-0ACC-317C-47F7-EE34E2E6FBE9}"/>
              </a:ext>
            </a:extLst>
          </p:cNvPr>
          <p:cNvSpPr txBox="1"/>
          <p:nvPr/>
        </p:nvSpPr>
        <p:spPr>
          <a:xfrm>
            <a:off x="5489008" y="5700865"/>
            <a:ext cx="141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2025 a 2029</a:t>
            </a:r>
          </a:p>
        </p:txBody>
      </p:sp>
    </p:spTree>
    <p:extLst>
      <p:ext uri="{BB962C8B-B14F-4D97-AF65-F5344CB8AC3E}">
        <p14:creationId xmlns:p14="http://schemas.microsoft.com/office/powerpoint/2010/main" val="1156249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MÁS OBRAS</a:t>
            </a:r>
          </a:p>
          <a:p>
            <a:r>
              <a:rPr lang="es-ES" sz="2400" b="1" dirty="0">
                <a:solidFill>
                  <a:schemeClr val="accent4">
                    <a:lumMod val="50000"/>
                  </a:schemeClr>
                </a:solidFill>
              </a:rPr>
              <a:t>Creación de nuevos espacios de inspección</a:t>
            </a:r>
            <a:endParaRPr lang="pt-BR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99AAD01-AB18-97E9-3E34-CE89D98EC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94" y="1765374"/>
            <a:ext cx="4829175" cy="451485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D3A0BFD-EC87-28A1-9DD3-B6F751C42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625" y="1795266"/>
            <a:ext cx="6383625" cy="448495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9829CD3-5429-68B4-94B5-7656C361B1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B0EBB97-445A-0BA9-6809-72D5D8CA51CF}"/>
              </a:ext>
            </a:extLst>
          </p:cNvPr>
          <p:cNvSpPr txBox="1"/>
          <p:nvPr/>
        </p:nvSpPr>
        <p:spPr>
          <a:xfrm>
            <a:off x="4734265" y="1396042"/>
            <a:ext cx="141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2028</a:t>
            </a:r>
          </a:p>
        </p:txBody>
      </p:sp>
    </p:spTree>
    <p:extLst>
      <p:ext uri="{BB962C8B-B14F-4D97-AF65-F5344CB8AC3E}">
        <p14:creationId xmlns:p14="http://schemas.microsoft.com/office/powerpoint/2010/main" val="4127097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MÁS OBRAS</a:t>
            </a:r>
          </a:p>
          <a:p>
            <a:r>
              <a:rPr lang="es-ES" sz="2400" b="1" dirty="0">
                <a:solidFill>
                  <a:schemeClr val="accent4">
                    <a:lumMod val="50000"/>
                  </a:schemeClr>
                </a:solidFill>
              </a:rPr>
              <a:t>Sistemas de videovigilancia y control de acceso</a:t>
            </a:r>
            <a:endParaRPr lang="pt-BR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122CB6D-29A5-6F23-43F7-9A9C1B5FC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32" y="2462057"/>
            <a:ext cx="6368903" cy="320352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CC5DCD9-3072-F1D7-FA59-FF8AAF3DE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177" y="3134811"/>
            <a:ext cx="4857750" cy="183832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37263BB-EF8F-2C30-FF4B-540CA2AB52C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F1AFC43-BD0C-3314-DB40-74E2856B76B2}"/>
              </a:ext>
            </a:extLst>
          </p:cNvPr>
          <p:cNvSpPr txBox="1"/>
          <p:nvPr/>
        </p:nvSpPr>
        <p:spPr>
          <a:xfrm>
            <a:off x="5594546" y="1814657"/>
            <a:ext cx="141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2183348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MÁS OBRAS</a:t>
            </a:r>
          </a:p>
          <a:p>
            <a:r>
              <a:rPr lang="es-ES" sz="2400" b="1" dirty="0">
                <a:solidFill>
                  <a:schemeClr val="accent4">
                    <a:lumMod val="50000"/>
                  </a:schemeClr>
                </a:solidFill>
              </a:rPr>
              <a:t>Construcción de Áreas de Atención al Usuario</a:t>
            </a:r>
            <a:endParaRPr lang="pt-BR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183256A-225C-60E9-2265-41FB4DF61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205" y="1378071"/>
            <a:ext cx="8211056" cy="511480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BD5138A-37A5-637A-7304-FECA436C09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0F76D66-3674-782D-5154-522EFFE20A8A}"/>
              </a:ext>
            </a:extLst>
          </p:cNvPr>
          <p:cNvSpPr txBox="1"/>
          <p:nvPr/>
        </p:nvSpPr>
        <p:spPr>
          <a:xfrm>
            <a:off x="5147370" y="1378071"/>
            <a:ext cx="141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2027</a:t>
            </a:r>
          </a:p>
        </p:txBody>
      </p:sp>
    </p:spTree>
    <p:extLst>
      <p:ext uri="{BB962C8B-B14F-4D97-AF65-F5344CB8AC3E}">
        <p14:creationId xmlns:p14="http://schemas.microsoft.com/office/powerpoint/2010/main" val="245622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MÁS OBRAS</a:t>
            </a:r>
          </a:p>
          <a:p>
            <a:r>
              <a:rPr lang="es-ES" sz="2400" b="1" dirty="0">
                <a:solidFill>
                  <a:schemeClr val="accent4">
                    <a:lumMod val="50000"/>
                  </a:schemeClr>
                </a:solidFill>
              </a:rPr>
              <a:t>Mejoras para el conductor del camión</a:t>
            </a:r>
            <a:endParaRPr lang="pt-BR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9865C50-CFB1-FBD4-2F31-3DA7149C1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349" y="1326294"/>
            <a:ext cx="7626277" cy="4978751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F6685477-13AF-5BAF-D430-3EAE5CAEAC8D}"/>
              </a:ext>
            </a:extLst>
          </p:cNvPr>
          <p:cNvSpPr txBox="1">
            <a:spLocks/>
          </p:cNvSpPr>
          <p:nvPr/>
        </p:nvSpPr>
        <p:spPr>
          <a:xfrm>
            <a:off x="328034" y="1929171"/>
            <a:ext cx="4420611" cy="7793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1400" dirty="0"/>
              <a:t>Reformas en zonas exteriores.</a:t>
            </a:r>
          </a:p>
          <a:p>
            <a:pPr algn="just"/>
            <a:r>
              <a:rPr lang="es-ES" sz="1400" dirty="0"/>
              <a:t>Nuevo edificio para área común, sanitario y ambulatorio (AR), paisajismo y comunicación visual.</a:t>
            </a:r>
            <a:endParaRPr lang="pt-BR" sz="14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70AF8F8-8D3E-C8FC-A3A1-A8E209582E7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2CEA328-90B4-8CB8-D7C5-AA2C5C53C9DE}"/>
              </a:ext>
            </a:extLst>
          </p:cNvPr>
          <p:cNvSpPr txBox="1"/>
          <p:nvPr/>
        </p:nvSpPr>
        <p:spPr>
          <a:xfrm>
            <a:off x="3159126" y="3964812"/>
            <a:ext cx="141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2028</a:t>
            </a:r>
          </a:p>
        </p:txBody>
      </p:sp>
    </p:spTree>
    <p:extLst>
      <p:ext uri="{BB962C8B-B14F-4D97-AF65-F5344CB8AC3E}">
        <p14:creationId xmlns:p14="http://schemas.microsoft.com/office/powerpoint/2010/main" val="87303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MÁS OBRAS</a:t>
            </a:r>
          </a:p>
          <a:p>
            <a:r>
              <a:rPr lang="es-ES" sz="2400" b="1" dirty="0">
                <a:solidFill>
                  <a:schemeClr val="accent4">
                    <a:lumMod val="50000"/>
                  </a:schemeClr>
                </a:solidFill>
              </a:rPr>
              <a:t>Sistema de drenaje eficiente en patios de camiones</a:t>
            </a:r>
            <a:endParaRPr lang="pt-BR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" name="Picture 2" descr="Centros Logisticos">
            <a:extLst>
              <a:ext uri="{FF2B5EF4-FFF2-40B4-BE49-F238E27FC236}">
                <a16:creationId xmlns:a16="http://schemas.microsoft.com/office/drawing/2014/main" id="{E4D771E4-BC89-DDB5-CA3E-2A3BB9DEC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93" y="1967023"/>
            <a:ext cx="5920304" cy="421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ELF">
            <a:extLst>
              <a:ext uri="{FF2B5EF4-FFF2-40B4-BE49-F238E27FC236}">
                <a16:creationId xmlns:a16="http://schemas.microsoft.com/office/drawing/2014/main" id="{B97CDF98-2421-FB06-9813-C54400CC3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580" y="2165210"/>
            <a:ext cx="4773127" cy="381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F3E7C58-ABE6-2B17-69FA-E64554EA939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1E992D1-9D8E-42F5-BD29-5ABA98C9A8DF}"/>
              </a:ext>
            </a:extLst>
          </p:cNvPr>
          <p:cNvSpPr txBox="1"/>
          <p:nvPr/>
        </p:nvSpPr>
        <p:spPr>
          <a:xfrm>
            <a:off x="4902821" y="1415429"/>
            <a:ext cx="141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2028</a:t>
            </a:r>
          </a:p>
        </p:txBody>
      </p:sp>
    </p:spTree>
    <p:extLst>
      <p:ext uri="{BB962C8B-B14F-4D97-AF65-F5344CB8AC3E}">
        <p14:creationId xmlns:p14="http://schemas.microsoft.com/office/powerpoint/2010/main" val="844967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MÁS OBRAS</a:t>
            </a:r>
          </a:p>
          <a:p>
            <a:r>
              <a:rPr lang="pt-BR" sz="2400" b="1" dirty="0" err="1">
                <a:solidFill>
                  <a:schemeClr val="accent4">
                    <a:lumMod val="50000"/>
                  </a:schemeClr>
                </a:solidFill>
              </a:rPr>
              <a:t>Instalación</a:t>
            </a:r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 de </a:t>
            </a:r>
            <a:r>
              <a:rPr lang="pt-BR" sz="2400" b="1" dirty="0" err="1">
                <a:solidFill>
                  <a:schemeClr val="accent4">
                    <a:lumMod val="50000"/>
                  </a:schemeClr>
                </a:solidFill>
              </a:rPr>
              <a:t>iluminación</a:t>
            </a:r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 LED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6214C2B-A2D0-D5D4-9097-4FB0C8916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824" y="1378822"/>
            <a:ext cx="8868329" cy="282332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41BCBDC-3355-91BF-80EF-35AFD0969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824" y="4063928"/>
            <a:ext cx="8868329" cy="265584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9163738-68ED-1587-5A67-00455839737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BCB3255-E1B2-053E-F1FA-2E346F160408}"/>
              </a:ext>
            </a:extLst>
          </p:cNvPr>
          <p:cNvSpPr txBox="1"/>
          <p:nvPr/>
        </p:nvSpPr>
        <p:spPr>
          <a:xfrm>
            <a:off x="4668297" y="1382233"/>
            <a:ext cx="141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2027</a:t>
            </a:r>
          </a:p>
        </p:txBody>
      </p:sp>
    </p:spTree>
    <p:extLst>
      <p:ext uri="{BB962C8B-B14F-4D97-AF65-F5344CB8AC3E}">
        <p14:creationId xmlns:p14="http://schemas.microsoft.com/office/powerpoint/2010/main" val="2986022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MÁS OBRAS</a:t>
            </a:r>
          </a:p>
          <a:p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Nueva </a:t>
            </a:r>
            <a:r>
              <a:rPr lang="pt-BR" sz="2400" b="1" dirty="0" err="1">
                <a:solidFill>
                  <a:schemeClr val="accent4">
                    <a:lumMod val="50000"/>
                  </a:schemeClr>
                </a:solidFill>
              </a:rPr>
              <a:t>señalización</a:t>
            </a:r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pt-BR" sz="2400" b="1" dirty="0" err="1">
                <a:solidFill>
                  <a:schemeClr val="accent4">
                    <a:lumMod val="50000"/>
                  </a:schemeClr>
                </a:solidFill>
              </a:rPr>
              <a:t>vial</a:t>
            </a:r>
            <a:endParaRPr lang="pt-BR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F6AB03A-4441-1CCD-65B2-B6958D64C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537" y="1903339"/>
            <a:ext cx="4352925" cy="40386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8774DE4-3D22-4FF5-A685-29036E87CE1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3AFB218-3516-B146-0CA3-2000DD2C8AA2}"/>
              </a:ext>
            </a:extLst>
          </p:cNvPr>
          <p:cNvSpPr txBox="1"/>
          <p:nvPr/>
        </p:nvSpPr>
        <p:spPr>
          <a:xfrm>
            <a:off x="5147369" y="1467996"/>
            <a:ext cx="141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2025 a 2029</a:t>
            </a:r>
          </a:p>
        </p:txBody>
      </p:sp>
    </p:spTree>
    <p:extLst>
      <p:ext uri="{BB962C8B-B14F-4D97-AF65-F5344CB8AC3E}">
        <p14:creationId xmlns:p14="http://schemas.microsoft.com/office/powerpoint/2010/main" val="2709288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NUEVO MODELADO</a:t>
            </a:r>
          </a:p>
          <a:p>
            <a:r>
              <a:rPr lang="pt-BR" sz="2400" b="1" dirty="0" err="1">
                <a:solidFill>
                  <a:schemeClr val="accent4">
                    <a:lumMod val="50000"/>
                  </a:schemeClr>
                </a:solidFill>
              </a:rPr>
              <a:t>Posibilidad</a:t>
            </a:r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 de </a:t>
            </a:r>
            <a:r>
              <a:rPr lang="pt-BR" sz="2400" b="1" dirty="0" err="1">
                <a:solidFill>
                  <a:schemeClr val="accent4">
                    <a:lumMod val="50000"/>
                  </a:schemeClr>
                </a:solidFill>
              </a:rPr>
              <a:t>inversiones</a:t>
            </a:r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 auxiliares/</a:t>
            </a:r>
            <a:r>
              <a:rPr lang="pt-BR" sz="2400" b="1" dirty="0" err="1">
                <a:solidFill>
                  <a:schemeClr val="accent4">
                    <a:lumMod val="50000"/>
                  </a:schemeClr>
                </a:solidFill>
              </a:rPr>
              <a:t>extraordinarias</a:t>
            </a:r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 e </a:t>
            </a:r>
            <a:r>
              <a:rPr lang="pt-BR" sz="2400" b="1" dirty="0" err="1">
                <a:solidFill>
                  <a:schemeClr val="accent4">
                    <a:lumMod val="50000"/>
                  </a:schemeClr>
                </a:solidFill>
              </a:rPr>
              <a:t>ingresos</a:t>
            </a:r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 auxiliares/</a:t>
            </a:r>
            <a:r>
              <a:rPr lang="pt-BR" sz="2400" b="1" dirty="0" err="1">
                <a:solidFill>
                  <a:schemeClr val="accent4">
                    <a:lumMod val="50000"/>
                  </a:schemeClr>
                </a:solidFill>
              </a:rPr>
              <a:t>extraordinarios</a:t>
            </a:r>
            <a:endParaRPr lang="pt-BR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" name="Imagem 1" descr="Prédio com janelas em cima&#10;&#10;Descrição gerada automaticamente">
            <a:extLst>
              <a:ext uri="{FF2B5EF4-FFF2-40B4-BE49-F238E27FC236}">
                <a16:creationId xmlns:a16="http://schemas.microsoft.com/office/drawing/2014/main" id="{6667D25F-93F8-AB03-E945-EFC246FA4C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94" y="2009759"/>
            <a:ext cx="2640598" cy="2146114"/>
          </a:xfrm>
          <a:prstGeom prst="rect">
            <a:avLst/>
          </a:prstGeom>
        </p:spPr>
      </p:pic>
      <p:pic>
        <p:nvPicPr>
          <p:cNvPr id="4" name="Imagem 3" descr="Caminhão de lixo na rua&#10;&#10;Descrição gerada automaticamente com confiança média">
            <a:extLst>
              <a:ext uri="{FF2B5EF4-FFF2-40B4-BE49-F238E27FC236}">
                <a16:creationId xmlns:a16="http://schemas.microsoft.com/office/drawing/2014/main" id="{B3558CCB-0F1E-F285-28F7-D057ECB403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528" y="2016590"/>
            <a:ext cx="2128396" cy="2128396"/>
          </a:xfrm>
          <a:prstGeom prst="rect">
            <a:avLst/>
          </a:prstGeom>
        </p:spPr>
      </p:pic>
      <p:pic>
        <p:nvPicPr>
          <p:cNvPr id="5" name="Imagem 4" descr="Uma imagem contendo no interior, mesa, grande, de madeira&#10;&#10;Descrição gerada automaticamente">
            <a:extLst>
              <a:ext uri="{FF2B5EF4-FFF2-40B4-BE49-F238E27FC236}">
                <a16:creationId xmlns:a16="http://schemas.microsoft.com/office/drawing/2014/main" id="{4177B30E-9EB3-D4D2-0041-7668FB1999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083" y="2009759"/>
            <a:ext cx="1078207" cy="1078207"/>
          </a:xfrm>
          <a:prstGeom prst="rect">
            <a:avLst/>
          </a:prstGeom>
        </p:spPr>
      </p:pic>
      <p:pic>
        <p:nvPicPr>
          <p:cNvPr id="6" name="Imagem 5" descr="Trem passando por cima de entrada de estabelecimento&#10;&#10;Descrição gerada automaticamente">
            <a:extLst>
              <a:ext uri="{FF2B5EF4-FFF2-40B4-BE49-F238E27FC236}">
                <a16:creationId xmlns:a16="http://schemas.microsoft.com/office/drawing/2014/main" id="{34B535E3-DFEF-3339-BA7B-FD8B5A326B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083" y="3071774"/>
            <a:ext cx="1076673" cy="1076673"/>
          </a:xfrm>
          <a:prstGeom prst="rect">
            <a:avLst/>
          </a:prstGeom>
        </p:spPr>
      </p:pic>
      <p:pic>
        <p:nvPicPr>
          <p:cNvPr id="7" name="Imagem 6" descr="Frente de loja com cobertura de entrada de estabelecimento&#10;&#10;Descrição gerada automaticamente">
            <a:extLst>
              <a:ext uri="{FF2B5EF4-FFF2-40B4-BE49-F238E27FC236}">
                <a16:creationId xmlns:a16="http://schemas.microsoft.com/office/drawing/2014/main" id="{92797A6D-E707-066D-63D2-E9213DBA89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0" y="2009759"/>
            <a:ext cx="2648920" cy="212916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A8F9C05-00BE-5E0D-2B98-429CB1C793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9723" y="2009759"/>
            <a:ext cx="3264735" cy="214611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DB1FCA7-91E5-FE6F-699B-D570F38EBE77}"/>
              </a:ext>
            </a:extLst>
          </p:cNvPr>
          <p:cNvSpPr txBox="1"/>
          <p:nvPr/>
        </p:nvSpPr>
        <p:spPr>
          <a:xfrm>
            <a:off x="6747275" y="6492718"/>
            <a:ext cx="4662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i="1" dirty="0">
                <a:solidFill>
                  <a:schemeClr val="accent5"/>
                </a:solidFill>
              </a:rPr>
              <a:t>* </a:t>
            </a:r>
            <a:r>
              <a:rPr lang="es-ES" sz="1400" i="1" dirty="0">
                <a:solidFill>
                  <a:schemeClr val="accent5"/>
                </a:solidFill>
              </a:rPr>
              <a:t>Imágenes sólo con fines ilustrativos, generadas por A.I.</a:t>
            </a:r>
            <a:endParaRPr lang="pt-BR" sz="1400" i="1" dirty="0">
              <a:solidFill>
                <a:schemeClr val="accent5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DA652DA-FDC1-0841-F563-59BEE3BE4350}"/>
              </a:ext>
            </a:extLst>
          </p:cNvPr>
          <p:cNvSpPr txBox="1"/>
          <p:nvPr/>
        </p:nvSpPr>
        <p:spPr>
          <a:xfrm>
            <a:off x="142142" y="4184630"/>
            <a:ext cx="11836613" cy="707886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000" b="1" dirty="0">
                <a:solidFill>
                  <a:schemeClr val="tx1"/>
                </a:solidFill>
                <a:cs typeface="Arial" panose="020B0604020202020204" pitchFamily="34" charset="0"/>
              </a:rPr>
              <a:t>Instalaciones para negocios, comercio, servicios, estacionamiento, alojamiento, servicios especializados para vehículos livianos y pesados ​​y otros.</a:t>
            </a:r>
            <a:endParaRPr lang="pt-BR" sz="20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94E1B58-0B81-A9D0-CE20-D57F461E5CA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55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EEE025D5-E911-ACA7-D2F4-F3463D81F5A8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C67CB6EE-5572-39A1-AD61-E216B92E376F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ADA5C382-BBB2-4DF8-A606-0112E65CE59E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</p:grpSp>
      <p:pic>
        <p:nvPicPr>
          <p:cNvPr id="5" name="Picture 2" descr="Comissão mista negociará a prorrogação da concessão da Ponte Internacional São Borja – Santo Tomé">
            <a:extLst>
              <a:ext uri="{FF2B5EF4-FFF2-40B4-BE49-F238E27FC236}">
                <a16:creationId xmlns:a16="http://schemas.microsoft.com/office/drawing/2014/main" id="{0D1AC526-6158-6E5C-683E-A40B249A66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5962" y="1674324"/>
            <a:ext cx="5673921" cy="271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3">
            <a:extLst>
              <a:ext uri="{FF2B5EF4-FFF2-40B4-BE49-F238E27FC236}">
                <a16:creationId xmlns:a16="http://schemas.microsoft.com/office/drawing/2014/main" id="{46324DE3-5222-063A-84E2-DCD0AACA5848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err="1">
                <a:solidFill>
                  <a:schemeClr val="bg1"/>
                </a:solidFill>
                <a:latin typeface="Montserrat SemiBold" panose="00000700000000000000" pitchFamily="2" charset="0"/>
              </a:rPr>
              <a:t>Contextualización</a:t>
            </a:r>
            <a:endParaRPr lang="pt-BR" sz="2800" b="1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294028E-27A6-172C-B492-3E9306874C17}"/>
              </a:ext>
            </a:extLst>
          </p:cNvPr>
          <p:cNvSpPr txBox="1"/>
          <p:nvPr/>
        </p:nvSpPr>
        <p:spPr>
          <a:xfrm>
            <a:off x="310278" y="1729279"/>
            <a:ext cx="5673921" cy="1169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200" b="0" i="0" dirty="0">
                <a:effectLst/>
                <a:latin typeface="Montserrat" panose="00000500000000000000" pitchFamily="2" charset="0"/>
              </a:rPr>
              <a:t>En acuerdo binacional, Brasil y Argentina firmaron, en 1996, una asociación público-privada que tenía como objetivo construir un puente que conectaría los dos países, entre las ciudades de São Borja y São Tomé, y también construiría un acceso a la estructura.</a:t>
            </a:r>
            <a:endParaRPr lang="pt-BR" sz="1600" dirty="0">
              <a:latin typeface="Montserrat" panose="000005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4D08358-EB84-ED5A-F7FE-A9EF6DA1F33C}"/>
              </a:ext>
            </a:extLst>
          </p:cNvPr>
          <p:cNvSpPr txBox="1"/>
          <p:nvPr/>
        </p:nvSpPr>
        <p:spPr>
          <a:xfrm>
            <a:off x="310278" y="3070733"/>
            <a:ext cx="5673922" cy="1169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200" b="0" i="0" dirty="0">
                <a:effectLst/>
                <a:latin typeface="Montserrat" panose="00000500000000000000" pitchFamily="2" charset="0"/>
              </a:rPr>
              <a:t>El Puente Internacional de Integración, también conocido como puente internacional São Borja – Santo Tomé, tiene 1.400 metros de longitud sobre el río Uruguay y conecta São Borja, en Brasil, con Santo Tomé, en Argentina y 14 puntos de acceso.</a:t>
            </a:r>
            <a:endParaRPr lang="pt-BR" sz="1200" dirty="0">
              <a:latin typeface="Montserrat" panose="00000500000000000000" pitchFamily="2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BA4D6B8-2CB8-18D3-4150-3EBB49DA14A9}"/>
              </a:ext>
            </a:extLst>
          </p:cNvPr>
          <p:cNvSpPr txBox="1"/>
          <p:nvPr/>
        </p:nvSpPr>
        <p:spPr>
          <a:xfrm>
            <a:off x="328034" y="4446891"/>
            <a:ext cx="11521849" cy="615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200" dirty="0">
                <a:latin typeface="Montserrat" panose="00000500000000000000" pitchFamily="2" charset="0"/>
              </a:rPr>
              <a:t>“Otorgar en concesión de obra pública, mediante sistema de peaje, el diseño, construcción, conservación, operación y exploración de la conexión vial internacional entre las ciudades de Santo Tomé (República Argentina) y São Borja (República Federativa del Brasil)”, constituido por:</a:t>
            </a:r>
            <a:endParaRPr lang="pt-BR" sz="1200" dirty="0">
              <a:latin typeface="Montserrat" panose="00000500000000000000" pitchFamily="2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F15EDB3-E9E7-912B-13BA-83DF4A62740E}"/>
              </a:ext>
            </a:extLst>
          </p:cNvPr>
          <p:cNvSpPr txBox="1"/>
          <p:nvPr/>
        </p:nvSpPr>
        <p:spPr>
          <a:xfrm>
            <a:off x="328035" y="5211451"/>
            <a:ext cx="5656164" cy="1336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200" dirty="0">
                <a:latin typeface="Montserrat" panose="00000500000000000000" pitchFamily="2" charset="0"/>
              </a:rPr>
              <a:t>Puente carretero internacional sobre el río Uruguay;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200" dirty="0">
                <a:latin typeface="Montserrat" panose="00000500000000000000" pitchFamily="2" charset="0"/>
              </a:rPr>
              <a:t>Acceso vial argentino desde la Ruta Nacional nº14 al puente internacional sobre el Río Uruguay;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200" dirty="0">
                <a:latin typeface="Montserrat" panose="00000500000000000000" pitchFamily="2" charset="0"/>
              </a:rPr>
              <a:t>Acceso vial brasileño desde la carretera BR-285 (Av. dos </a:t>
            </a:r>
            <a:r>
              <a:rPr lang="es-ES" sz="1200" dirty="0" err="1">
                <a:latin typeface="Montserrat" panose="00000500000000000000" pitchFamily="2" charset="0"/>
              </a:rPr>
              <a:t>Imigrantes</a:t>
            </a:r>
            <a:r>
              <a:rPr lang="es-ES" sz="1200" dirty="0">
                <a:latin typeface="Montserrat" panose="00000500000000000000" pitchFamily="2" charset="0"/>
              </a:rPr>
              <a:t>) hasta el puente internacional sobre el río Uruguay;</a:t>
            </a:r>
            <a:endParaRPr lang="pt-BR" sz="1200" dirty="0">
              <a:latin typeface="Montserrat" panose="00000500000000000000" pitchFamily="2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A63E860-17CE-43CE-059C-016DA3A36105}"/>
              </a:ext>
            </a:extLst>
          </p:cNvPr>
          <p:cNvSpPr txBox="1"/>
          <p:nvPr/>
        </p:nvSpPr>
        <p:spPr>
          <a:xfrm>
            <a:off x="6207803" y="5211451"/>
            <a:ext cx="5642080" cy="1038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200" dirty="0">
                <a:latin typeface="Montserrat" panose="00000500000000000000" pitchFamily="2" charset="0"/>
              </a:rPr>
              <a:t>Terminales de autobuses aduaneros en ambos bancos; y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200" dirty="0">
                <a:latin typeface="Montserrat" panose="00000500000000000000" pitchFamily="2" charset="0"/>
              </a:rPr>
              <a:t>El diseño y construcción de los demás componentes de los centros fronterizos argentino y brasileño y el mantenimiento de sus áreas de uso público”.</a:t>
            </a:r>
            <a:endParaRPr lang="pt-BR" sz="1200" dirty="0">
              <a:latin typeface="Montserrat" panose="00000500000000000000" pitchFamily="2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A5A13E4-D58E-6C81-5CFC-7232CE10266A}"/>
              </a:ext>
            </a:extLst>
          </p:cNvPr>
          <p:cNvSpPr txBox="1"/>
          <p:nvPr/>
        </p:nvSpPr>
        <p:spPr>
          <a:xfrm>
            <a:off x="310278" y="1223237"/>
            <a:ext cx="2735664" cy="338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200" b="1" i="0" dirty="0">
                <a:effectLst/>
                <a:latin typeface="Montserrat" panose="00000500000000000000" pitchFamily="2" charset="0"/>
              </a:rPr>
              <a:t>OBJETO DEL CONTRATO</a:t>
            </a:r>
            <a:endParaRPr lang="pt-BR" sz="1600" b="1" dirty="0">
              <a:latin typeface="Montserrat" panose="00000500000000000000" pitchFamily="2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283ACF2-F64E-BB09-E4CD-93B083D31D7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95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D1D29D6-3496-252D-D50E-0069A57DFD5E}"/>
              </a:ext>
            </a:extLst>
          </p:cNvPr>
          <p:cNvSpPr/>
          <p:nvPr/>
        </p:nvSpPr>
        <p:spPr>
          <a:xfrm rot="5400000">
            <a:off x="-2459" y="-7012"/>
            <a:ext cx="1096416" cy="1091497"/>
          </a:xfrm>
          <a:prstGeom prst="rect">
            <a:avLst/>
          </a:prstGeom>
          <a:solidFill>
            <a:srgbClr val="152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FA75A5A-2C90-4032-938A-3AA71FEA09BD}"/>
              </a:ext>
            </a:extLst>
          </p:cNvPr>
          <p:cNvGrpSpPr/>
          <p:nvPr/>
        </p:nvGrpSpPr>
        <p:grpSpPr>
          <a:xfrm>
            <a:off x="234473" y="222215"/>
            <a:ext cx="594789" cy="573285"/>
            <a:chOff x="52939" y="604308"/>
            <a:chExt cx="594789" cy="573285"/>
          </a:xfrm>
          <a:noFill/>
        </p:grpSpPr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1A89AAA7-FBFB-722D-E400-D6A9A6D3A8BC}"/>
                </a:ext>
              </a:extLst>
            </p:cNvPr>
            <p:cNvSpPr/>
            <p:nvPr/>
          </p:nvSpPr>
          <p:spPr>
            <a:xfrm>
              <a:off x="73400" y="767292"/>
              <a:ext cx="543713" cy="410301"/>
            </a:xfrm>
            <a:custGeom>
              <a:avLst/>
              <a:gdLst>
                <a:gd name="connsiteX0" fmla="*/ 651809 w 651809"/>
                <a:gd name="connsiteY0" fmla="*/ 325841 h 491873"/>
                <a:gd name="connsiteX1" fmla="*/ 325968 w 651809"/>
                <a:gd name="connsiteY1" fmla="*/ 0 h 491873"/>
                <a:gd name="connsiteX2" fmla="*/ 0 w 651809"/>
                <a:gd name="connsiteY2" fmla="*/ 325841 h 491873"/>
                <a:gd name="connsiteX3" fmla="*/ 113314 w 651809"/>
                <a:gd name="connsiteY3" fmla="*/ 325841 h 491873"/>
                <a:gd name="connsiteX4" fmla="*/ 113314 w 651809"/>
                <a:gd name="connsiteY4" fmla="*/ 491874 h 491873"/>
                <a:gd name="connsiteX5" fmla="*/ 538622 w 651809"/>
                <a:gd name="connsiteY5" fmla="*/ 491874 h 491873"/>
                <a:gd name="connsiteX6" fmla="*/ 538622 w 651809"/>
                <a:gd name="connsiteY6" fmla="*/ 325841 h 491873"/>
                <a:gd name="connsiteX7" fmla="*/ 651809 w 651809"/>
                <a:gd name="connsiteY7" fmla="*/ 325841 h 49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1809" h="491873">
                  <a:moveTo>
                    <a:pt x="651809" y="325841"/>
                  </a:moveTo>
                  <a:lnTo>
                    <a:pt x="325968" y="0"/>
                  </a:lnTo>
                  <a:lnTo>
                    <a:pt x="0" y="325841"/>
                  </a:lnTo>
                  <a:lnTo>
                    <a:pt x="113314" y="325841"/>
                  </a:lnTo>
                  <a:lnTo>
                    <a:pt x="113314" y="491874"/>
                  </a:lnTo>
                  <a:lnTo>
                    <a:pt x="538622" y="491874"/>
                  </a:lnTo>
                  <a:lnTo>
                    <a:pt x="538622" y="325841"/>
                  </a:lnTo>
                  <a:lnTo>
                    <a:pt x="651809" y="325841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1FF32C6E-722E-E8EB-8829-6D51A128E9E1}"/>
                </a:ext>
              </a:extLst>
            </p:cNvPr>
            <p:cNvSpPr/>
            <p:nvPr/>
          </p:nvSpPr>
          <p:spPr>
            <a:xfrm>
              <a:off x="52939" y="604308"/>
              <a:ext cx="594789" cy="299037"/>
            </a:xfrm>
            <a:custGeom>
              <a:avLst/>
              <a:gdLst>
                <a:gd name="connsiteX0" fmla="*/ 0 w 713039"/>
                <a:gd name="connsiteY0" fmla="*/ 0 h 358488"/>
                <a:gd name="connsiteX1" fmla="*/ 0 w 713039"/>
                <a:gd name="connsiteY1" fmla="*/ 358489 h 358488"/>
                <a:gd name="connsiteX2" fmla="*/ 356583 w 713039"/>
                <a:gd name="connsiteY2" fmla="*/ 5462 h 358488"/>
                <a:gd name="connsiteX3" fmla="*/ 713039 w 713039"/>
                <a:gd name="connsiteY3" fmla="*/ 358489 h 358488"/>
                <a:gd name="connsiteX4" fmla="*/ 713039 w 713039"/>
                <a:gd name="connsiteY4" fmla="*/ 0 h 358488"/>
                <a:gd name="connsiteX5" fmla="*/ 0 w 713039"/>
                <a:gd name="connsiteY5" fmla="*/ 0 h 35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3039" h="358488">
                  <a:moveTo>
                    <a:pt x="0" y="0"/>
                  </a:moveTo>
                  <a:lnTo>
                    <a:pt x="0" y="358489"/>
                  </a:lnTo>
                  <a:lnTo>
                    <a:pt x="356583" y="5462"/>
                  </a:lnTo>
                  <a:lnTo>
                    <a:pt x="713039" y="358489"/>
                  </a:lnTo>
                  <a:lnTo>
                    <a:pt x="7130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pt-BR" dirty="0"/>
            </a:p>
          </p:txBody>
        </p:sp>
      </p:grpSp>
      <p:sp>
        <p:nvSpPr>
          <p:cNvPr id="18" name="Subtítulo 2">
            <a:extLst>
              <a:ext uri="{FF2B5EF4-FFF2-40B4-BE49-F238E27FC236}">
                <a16:creationId xmlns:a16="http://schemas.microsoft.com/office/drawing/2014/main" id="{6653045A-5CFC-A0C8-B5C9-7B6248B6716E}"/>
              </a:ext>
            </a:extLst>
          </p:cNvPr>
          <p:cNvSpPr txBox="1">
            <a:spLocks/>
          </p:cNvSpPr>
          <p:nvPr/>
        </p:nvSpPr>
        <p:spPr>
          <a:xfrm>
            <a:off x="1681074" y="2107219"/>
            <a:ext cx="4906762" cy="2028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5400" dirty="0">
                <a:solidFill>
                  <a:srgbClr val="152F4E"/>
                </a:solidFill>
                <a:latin typeface="Montserrat Black" pitchFamily="2" charset="0"/>
                <a:ea typeface="Navigo Black" panose="02070503070706040303" pitchFamily="18" charset="0"/>
              </a:rPr>
              <a:t>Aspectos Económicos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43E6F686-DEFB-60A8-76D4-CAB857AD07E8}"/>
              </a:ext>
            </a:extLst>
          </p:cNvPr>
          <p:cNvGrpSpPr/>
          <p:nvPr/>
        </p:nvGrpSpPr>
        <p:grpSpPr>
          <a:xfrm>
            <a:off x="7543800" y="0"/>
            <a:ext cx="4648200" cy="6858000"/>
            <a:chOff x="7543800" y="0"/>
            <a:chExt cx="4648200" cy="6858000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3FB38EB1-AB0E-8A05-146A-051BA83D6F25}"/>
                </a:ext>
              </a:extLst>
            </p:cNvPr>
            <p:cNvSpPr/>
            <p:nvPr/>
          </p:nvSpPr>
          <p:spPr>
            <a:xfrm flipH="1">
              <a:off x="7543800" y="0"/>
              <a:ext cx="4648200" cy="6858000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3" name="Imagem 22" descr="Imagem de desenho animado&#10;&#10;Descrição gerada automaticamente com confiança média">
              <a:extLst>
                <a:ext uri="{FF2B5EF4-FFF2-40B4-BE49-F238E27FC236}">
                  <a16:creationId xmlns:a16="http://schemas.microsoft.com/office/drawing/2014/main" id="{60EB8FA2-0628-DB9F-8A2E-9E7F2278D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3800" y="3736501"/>
              <a:ext cx="4648200" cy="3076861"/>
            </a:xfrm>
            <a:prstGeom prst="rect">
              <a:avLst/>
            </a:prstGeom>
          </p:spPr>
        </p:pic>
      </p:grpSp>
      <p:sp>
        <p:nvSpPr>
          <p:cNvPr id="12" name="Retângulo 11">
            <a:extLst>
              <a:ext uri="{FF2B5EF4-FFF2-40B4-BE49-F238E27FC236}">
                <a16:creationId xmlns:a16="http://schemas.microsoft.com/office/drawing/2014/main" id="{B0B6E9F0-DEAF-C7B3-1A9A-CC0453D97BE3}"/>
              </a:ext>
            </a:extLst>
          </p:cNvPr>
          <p:cNvSpPr/>
          <p:nvPr/>
        </p:nvSpPr>
        <p:spPr>
          <a:xfrm>
            <a:off x="-3" y="1066834"/>
            <a:ext cx="1091499" cy="5816824"/>
          </a:xfrm>
          <a:prstGeom prst="rect">
            <a:avLst/>
          </a:prstGeom>
          <a:solidFill>
            <a:srgbClr val="5CA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1289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70482D5-D1D1-7C8E-D7F4-073800B221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24"/>
          <a:stretch/>
        </p:blipFill>
        <p:spPr>
          <a:xfrm>
            <a:off x="0" y="710206"/>
            <a:ext cx="5048089" cy="6156251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NUEVO MODELADO</a:t>
            </a:r>
          </a:p>
          <a:p>
            <a:r>
              <a:rPr lang="pt-BR" sz="2400" b="1" dirty="0" err="1">
                <a:solidFill>
                  <a:schemeClr val="accent4">
                    <a:lumMod val="50000"/>
                  </a:schemeClr>
                </a:solidFill>
              </a:rPr>
              <a:t>Premisa</a:t>
            </a:r>
            <a:endParaRPr lang="pt-BR" sz="2800" b="1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EED799C6-3DF7-C86E-CFF5-C1E87C2D7D3C}"/>
              </a:ext>
            </a:extLst>
          </p:cNvPr>
          <p:cNvSpPr txBox="1">
            <a:spLocks/>
          </p:cNvSpPr>
          <p:nvPr/>
        </p:nvSpPr>
        <p:spPr>
          <a:xfrm>
            <a:off x="5219994" y="1484454"/>
            <a:ext cx="6676569" cy="510267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3464" indent="-283464" algn="just" fontAlgn="t">
              <a:lnSpc>
                <a:spcPct val="100000"/>
              </a:lnSpc>
              <a:spcBef>
                <a:spcPts val="0"/>
              </a:spcBef>
              <a:buSzPts val="1600"/>
            </a:pPr>
            <a:r>
              <a:rPr lang="es-ES" sz="1600" b="1" dirty="0">
                <a:solidFill>
                  <a:srgbClr val="000000"/>
                </a:solidFill>
              </a:rPr>
              <a:t>Objeto: </a:t>
            </a:r>
            <a:r>
              <a:rPr lang="es-ES" sz="1600" dirty="0">
                <a:solidFill>
                  <a:srgbClr val="000000"/>
                </a:solidFill>
              </a:rPr>
              <a:t>Concesión para la prestación de servicios públicos para la exploración, operación, gestión e inversiones para la conservación y ampliación del Puente Vial sobre el Río Uruguay, entre las ciudades de São Borja y Santo Tomé (Puente Internacional), sus accesos viales en ambos lados y el Centro Unificado Fronterizo (CUF)</a:t>
            </a:r>
          </a:p>
          <a:p>
            <a:pPr marL="283464" indent="-283464" algn="just" fontAlgn="t">
              <a:lnSpc>
                <a:spcPct val="100000"/>
              </a:lnSpc>
              <a:spcBef>
                <a:spcPts val="0"/>
              </a:spcBef>
              <a:buSzPts val="1600"/>
            </a:pPr>
            <a:endParaRPr lang="pt-BR" sz="1600" b="1" dirty="0">
              <a:solidFill>
                <a:srgbClr val="000000"/>
              </a:solidFill>
            </a:endParaRPr>
          </a:p>
          <a:p>
            <a:pPr marL="283464" indent="-283464" algn="just" fontAlgn="t">
              <a:lnSpc>
                <a:spcPct val="100000"/>
              </a:lnSpc>
              <a:spcBef>
                <a:spcPts val="0"/>
              </a:spcBef>
              <a:buSzPts val="1600"/>
            </a:pPr>
            <a:r>
              <a:rPr lang="es-ES" sz="1600" b="1" dirty="0">
                <a:solidFill>
                  <a:srgbClr val="000000"/>
                </a:solidFill>
              </a:rPr>
              <a:t>Plazo de Plazo: 25 años.</a:t>
            </a:r>
          </a:p>
          <a:p>
            <a:pPr marL="283464" indent="-283464" algn="just" fontAlgn="t">
              <a:lnSpc>
                <a:spcPct val="100000"/>
              </a:lnSpc>
              <a:spcBef>
                <a:spcPts val="0"/>
              </a:spcBef>
              <a:buSzPts val="1600"/>
            </a:pPr>
            <a:endParaRPr lang="es-ES" sz="1600" b="1" dirty="0">
              <a:solidFill>
                <a:srgbClr val="000000"/>
              </a:solidFill>
            </a:endParaRPr>
          </a:p>
          <a:p>
            <a:pPr marL="283464" indent="-283464" algn="just" fontAlgn="t">
              <a:lnSpc>
                <a:spcPct val="100000"/>
              </a:lnSpc>
              <a:spcBef>
                <a:spcPts val="0"/>
              </a:spcBef>
              <a:buSzPts val="1600"/>
            </a:pPr>
            <a:r>
              <a:rPr lang="es-ES" sz="1600" b="1" dirty="0">
                <a:solidFill>
                  <a:srgbClr val="000000"/>
                </a:solidFill>
              </a:rPr>
              <a:t>Fuentes de ingresos:</a:t>
            </a:r>
          </a:p>
          <a:p>
            <a:pPr marL="0" indent="0" algn="just" fontAlgn="t">
              <a:lnSpc>
                <a:spcPct val="100000"/>
              </a:lnSpc>
              <a:spcBef>
                <a:spcPts val="0"/>
              </a:spcBef>
              <a:buSzPts val="1600"/>
              <a:buNone/>
            </a:pPr>
            <a:r>
              <a:rPr lang="es-ES" sz="1600" b="1" dirty="0">
                <a:solidFill>
                  <a:srgbClr val="000000"/>
                </a:solidFill>
              </a:rPr>
              <a:t>	</a:t>
            </a:r>
            <a:r>
              <a:rPr lang="es-ES" sz="1600" dirty="0">
                <a:solidFill>
                  <a:srgbClr val="000000"/>
                </a:solidFill>
              </a:rPr>
              <a:t>a) Tarifa de peaje;</a:t>
            </a:r>
          </a:p>
          <a:p>
            <a:pPr marL="0" indent="0" algn="just" fontAlgn="t">
              <a:lnSpc>
                <a:spcPct val="100000"/>
              </a:lnSpc>
              <a:spcBef>
                <a:spcPts val="0"/>
              </a:spcBef>
              <a:buSzPts val="1600"/>
              <a:buNone/>
            </a:pPr>
            <a:r>
              <a:rPr lang="es-ES" sz="1600" dirty="0">
                <a:solidFill>
                  <a:srgbClr val="000000"/>
                </a:solidFill>
              </a:rPr>
              <a:t>	b) tarifa del servicio CUF;</a:t>
            </a:r>
          </a:p>
          <a:p>
            <a:pPr marL="0" indent="0" algn="just" fontAlgn="t">
              <a:lnSpc>
                <a:spcPct val="100000"/>
              </a:lnSpc>
              <a:spcBef>
                <a:spcPts val="0"/>
              </a:spcBef>
              <a:buSzPts val="1600"/>
              <a:buNone/>
            </a:pPr>
            <a:r>
              <a:rPr lang="es-ES" sz="1600" dirty="0">
                <a:solidFill>
                  <a:srgbClr val="000000"/>
                </a:solidFill>
              </a:rPr>
              <a:t>	c) Ingresos extraordinarios.</a:t>
            </a:r>
          </a:p>
          <a:p>
            <a:pPr marL="283464" indent="-283464" algn="just" fontAlgn="t">
              <a:lnSpc>
                <a:spcPct val="100000"/>
              </a:lnSpc>
              <a:spcBef>
                <a:spcPts val="0"/>
              </a:spcBef>
              <a:buSzPts val="1600"/>
            </a:pPr>
            <a:endParaRPr lang="es-ES" sz="1600" b="1" dirty="0">
              <a:solidFill>
                <a:srgbClr val="000000"/>
              </a:solidFill>
            </a:endParaRPr>
          </a:p>
          <a:p>
            <a:pPr marL="283464" indent="-283464" algn="just" fontAlgn="t">
              <a:lnSpc>
                <a:spcPct val="100000"/>
              </a:lnSpc>
              <a:spcBef>
                <a:spcPts val="0"/>
              </a:spcBef>
              <a:buSzPts val="1600"/>
            </a:pPr>
            <a:r>
              <a:rPr lang="es-ES" sz="1600" b="1" dirty="0">
                <a:solidFill>
                  <a:srgbClr val="000000"/>
                </a:solidFill>
              </a:rPr>
              <a:t>Exenciones arancelarias: </a:t>
            </a:r>
            <a:r>
              <a:rPr lang="es-ES" sz="1600" dirty="0">
                <a:solidFill>
                  <a:srgbClr val="000000"/>
                </a:solidFill>
              </a:rPr>
              <a:t>Vehículos de pasajeros, residentes locales (categoría 5) y Motocicletas (categoría 7)</a:t>
            </a:r>
          </a:p>
          <a:p>
            <a:pPr marL="283464" indent="-283464" algn="just" fontAlgn="t">
              <a:lnSpc>
                <a:spcPct val="100000"/>
              </a:lnSpc>
              <a:spcBef>
                <a:spcPts val="0"/>
              </a:spcBef>
              <a:buSzPts val="1600"/>
            </a:pPr>
            <a:endParaRPr lang="es-ES" sz="1600" dirty="0">
              <a:solidFill>
                <a:srgbClr val="000000"/>
              </a:solidFill>
            </a:endParaRPr>
          </a:p>
          <a:p>
            <a:pPr marL="283464" indent="-283464" algn="just" fontAlgn="t">
              <a:lnSpc>
                <a:spcPct val="100000"/>
              </a:lnSpc>
              <a:spcBef>
                <a:spcPts val="0"/>
              </a:spcBef>
              <a:buSzPts val="1600"/>
            </a:pPr>
            <a:r>
              <a:rPr lang="es-ES" sz="1600" dirty="0">
                <a:solidFill>
                  <a:srgbClr val="000000"/>
                </a:solidFill>
              </a:rPr>
              <a:t>Subasta por el valor de subvención fija más alto</a:t>
            </a:r>
          </a:p>
          <a:p>
            <a:pPr marL="283464" indent="-283464" algn="just" fontAlgn="t">
              <a:lnSpc>
                <a:spcPct val="100000"/>
              </a:lnSpc>
              <a:spcBef>
                <a:spcPts val="0"/>
              </a:spcBef>
              <a:buSzPts val="1600"/>
            </a:pPr>
            <a:endParaRPr lang="es-ES" sz="1600" dirty="0">
              <a:solidFill>
                <a:srgbClr val="000000"/>
              </a:solidFill>
            </a:endParaRPr>
          </a:p>
          <a:p>
            <a:pPr marL="283464" indent="-283464" algn="just" fontAlgn="t">
              <a:lnSpc>
                <a:spcPct val="100000"/>
              </a:lnSpc>
              <a:spcBef>
                <a:spcPts val="0"/>
              </a:spcBef>
              <a:buSzPts val="1600"/>
            </a:pPr>
            <a:r>
              <a:rPr lang="es-ES" sz="1600" dirty="0">
                <a:solidFill>
                  <a:srgbClr val="000000"/>
                </a:solidFill>
              </a:rPr>
              <a:t>Cronograma de Inversión Obligatoria</a:t>
            </a:r>
          </a:p>
          <a:p>
            <a:pPr marL="283464" indent="-283464" algn="just" fontAlgn="t">
              <a:lnSpc>
                <a:spcPct val="100000"/>
              </a:lnSpc>
              <a:spcBef>
                <a:spcPts val="0"/>
              </a:spcBef>
              <a:buSzPts val="1600"/>
            </a:pPr>
            <a:endParaRPr lang="es-ES" sz="1600" dirty="0">
              <a:solidFill>
                <a:srgbClr val="000000"/>
              </a:solidFill>
            </a:endParaRPr>
          </a:p>
          <a:p>
            <a:pPr marL="283464" indent="-283464" algn="just" fontAlgn="t">
              <a:lnSpc>
                <a:spcPct val="100000"/>
              </a:lnSpc>
              <a:spcBef>
                <a:spcPts val="0"/>
              </a:spcBef>
              <a:buSzPts val="1600"/>
            </a:pPr>
            <a:r>
              <a:rPr lang="es-ES" sz="1600" dirty="0">
                <a:solidFill>
                  <a:srgbClr val="000000"/>
                </a:solidFill>
              </a:rPr>
              <a:t>Parámetros de desempeño para servicios obligatorios</a:t>
            </a:r>
            <a:endParaRPr lang="pt-BR" sz="1600" dirty="0">
              <a:solidFill>
                <a:srgbClr val="000000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8B4F482-F7E4-D1C1-2123-1072C5D56D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07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1BC38BF-7010-26BD-711B-FF7570EF7F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14" r="14971"/>
          <a:stretch/>
        </p:blipFill>
        <p:spPr>
          <a:xfrm>
            <a:off x="6675625" y="655518"/>
            <a:ext cx="5504922" cy="6181724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NUEVO MODELADO</a:t>
            </a:r>
          </a:p>
          <a:p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Nueva subasta</a:t>
            </a:r>
            <a:endParaRPr lang="pt-BR" sz="2800" b="1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7187F7-19CB-78C2-DED3-77455F2ABB15}"/>
              </a:ext>
            </a:extLst>
          </p:cNvPr>
          <p:cNvSpPr txBox="1">
            <a:spLocks/>
          </p:cNvSpPr>
          <p:nvPr/>
        </p:nvSpPr>
        <p:spPr>
          <a:xfrm>
            <a:off x="243114" y="1580948"/>
            <a:ext cx="6138636" cy="50323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indent="-457200" algn="just">
              <a:spcBef>
                <a:spcPts val="600"/>
              </a:spcBef>
              <a:buFont typeface="Courier New"/>
              <a:buChar char="o"/>
            </a:pPr>
            <a:r>
              <a:rPr lang="es-ES" sz="2000" dirty="0">
                <a:ea typeface="Calibri"/>
                <a:cs typeface="Calibri"/>
              </a:rPr>
              <a:t>Reducción de los peajes en los primeros años;</a:t>
            </a:r>
          </a:p>
          <a:p>
            <a:pPr marL="857250" indent="-457200" algn="just">
              <a:spcBef>
                <a:spcPts val="600"/>
              </a:spcBef>
              <a:buFont typeface="Courier New"/>
              <a:buChar char="o"/>
            </a:pPr>
            <a:r>
              <a:rPr lang="es-ES" sz="2000" dirty="0">
                <a:ea typeface="Calibri"/>
                <a:cs typeface="Calibri"/>
              </a:rPr>
              <a:t>Mantenimiento de tarifas de servicio C.U.F.</a:t>
            </a:r>
          </a:p>
          <a:p>
            <a:pPr marL="857250" indent="-457200" algn="just">
              <a:spcBef>
                <a:spcPts val="600"/>
              </a:spcBef>
              <a:buFont typeface="Courier New"/>
              <a:buChar char="o"/>
            </a:pPr>
            <a:r>
              <a:rPr lang="es-ES" sz="2000" dirty="0">
                <a:ea typeface="Calibri"/>
                <a:cs typeface="Calibri"/>
              </a:rPr>
              <a:t>Fomento de los ingresos auxiliares;</a:t>
            </a:r>
          </a:p>
          <a:p>
            <a:pPr marL="857250" indent="-457200" algn="just">
              <a:spcBef>
                <a:spcPts val="600"/>
              </a:spcBef>
              <a:buFont typeface="Courier New"/>
              <a:buChar char="o"/>
            </a:pPr>
            <a:r>
              <a:rPr lang="es-ES" sz="2000" dirty="0">
                <a:ea typeface="Calibri"/>
                <a:cs typeface="Calibri"/>
              </a:rPr>
              <a:t>Fomentar la digitalización y las nuevas tecnologías;</a:t>
            </a:r>
          </a:p>
          <a:p>
            <a:pPr marL="857250" indent="-457200" algn="just">
              <a:spcBef>
                <a:spcPts val="600"/>
              </a:spcBef>
              <a:buFont typeface="Courier New"/>
              <a:buChar char="o"/>
            </a:pPr>
            <a:endParaRPr lang="es-ES" sz="2000" dirty="0">
              <a:ea typeface="Calibri"/>
              <a:cs typeface="Calibri"/>
            </a:endParaRPr>
          </a:p>
          <a:p>
            <a:pPr marL="857250" indent="-457200" algn="just">
              <a:spcBef>
                <a:spcPts val="600"/>
              </a:spcBef>
              <a:buFont typeface="Courier New"/>
              <a:buChar char="o"/>
            </a:pPr>
            <a:r>
              <a:rPr lang="es-ES" sz="2000" dirty="0">
                <a:ea typeface="Calibri"/>
                <a:cs typeface="Calibri"/>
              </a:rPr>
              <a:t>Recuperación y ampliación de instalaciones;</a:t>
            </a:r>
          </a:p>
          <a:p>
            <a:pPr marL="857250" indent="-457200" algn="just">
              <a:spcBef>
                <a:spcPts val="600"/>
              </a:spcBef>
              <a:buFont typeface="Courier New"/>
              <a:buChar char="o"/>
            </a:pPr>
            <a:r>
              <a:rPr lang="es-ES" sz="2000" dirty="0">
                <a:ea typeface="Calibri"/>
                <a:cs typeface="Calibri"/>
              </a:rPr>
              <a:t>Nuevos equipos y vehículos;</a:t>
            </a:r>
          </a:p>
          <a:p>
            <a:pPr marL="857250" indent="-457200" algn="just">
              <a:spcBef>
                <a:spcPts val="600"/>
              </a:spcBef>
              <a:buFont typeface="Courier New"/>
              <a:buChar char="o"/>
            </a:pPr>
            <a:r>
              <a:rPr lang="es-ES" sz="2000" dirty="0">
                <a:ea typeface="Calibri"/>
                <a:cs typeface="Calibri"/>
              </a:rPr>
              <a:t>Inversiones en eficiencia ambiental;</a:t>
            </a:r>
          </a:p>
          <a:p>
            <a:pPr marL="857250" indent="-457200" algn="just">
              <a:spcBef>
                <a:spcPts val="600"/>
              </a:spcBef>
              <a:buFont typeface="Courier New"/>
              <a:buChar char="o"/>
            </a:pPr>
            <a:endParaRPr lang="es-ES" sz="2000" dirty="0">
              <a:ea typeface="Calibri"/>
              <a:cs typeface="Calibri"/>
            </a:endParaRPr>
          </a:p>
          <a:p>
            <a:pPr marL="857250" indent="-457200" algn="just">
              <a:spcBef>
                <a:spcPts val="600"/>
              </a:spcBef>
              <a:buFont typeface="Courier New"/>
              <a:buChar char="o"/>
            </a:pPr>
            <a:r>
              <a:rPr lang="es-ES" sz="2000" dirty="0">
                <a:ea typeface="Calibri"/>
                <a:cs typeface="Calibri"/>
              </a:rPr>
              <a:t>Selección del ganador del concurso en función del valor de subvención fijo más alto ofrecido a la autoridad otorgante.</a:t>
            </a:r>
            <a:endParaRPr lang="pt-BR" sz="20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3A454C4-A797-CECB-70C8-C0A0BDEB17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69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NUEVO MODELADO</a:t>
            </a:r>
          </a:p>
          <a:p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Tarifas - </a:t>
            </a:r>
            <a:r>
              <a:rPr lang="pt-BR" sz="2400" b="1" dirty="0" err="1">
                <a:solidFill>
                  <a:schemeClr val="accent4">
                    <a:lumMod val="50000"/>
                  </a:schemeClr>
                </a:solidFill>
              </a:rPr>
              <a:t>Peaje</a:t>
            </a:r>
            <a:endParaRPr lang="pt-BR" sz="2800" b="1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A1B98007-D059-9DE6-47DA-ABE93097A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272959"/>
              </p:ext>
            </p:extLst>
          </p:nvPr>
        </p:nvGraphicFramePr>
        <p:xfrm>
          <a:off x="1356733" y="1701290"/>
          <a:ext cx="9715501" cy="4714875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7320698">
                  <a:extLst>
                    <a:ext uri="{9D8B030D-6E8A-4147-A177-3AD203B41FA5}">
                      <a16:colId xmlns:a16="http://schemas.microsoft.com/office/drawing/2014/main" val="1044102042"/>
                    </a:ext>
                  </a:extLst>
                </a:gridCol>
                <a:gridCol w="2394803">
                  <a:extLst>
                    <a:ext uri="{9D8B030D-6E8A-4147-A177-3AD203B41FA5}">
                      <a16:colId xmlns:a16="http://schemas.microsoft.com/office/drawing/2014/main" val="2308893588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Vehículos</a:t>
                      </a:r>
                      <a:r>
                        <a:rPr lang="pt-BR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pt-BR" sz="20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ligeros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62219065"/>
                  </a:ext>
                </a:extLst>
              </a:tr>
              <a:tr h="277473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Categoría</a:t>
                      </a:r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1 - Coches </a:t>
                      </a:r>
                      <a:r>
                        <a:rPr lang="pt-BR" sz="20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internacionales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13,63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extLst>
                  <a:ext uri="{0D108BD9-81ED-4DB2-BD59-A6C34878D82A}">
                    <a16:rowId xmlns:a16="http://schemas.microsoft.com/office/drawing/2014/main" val="301982484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Categoría 2 - Automóviles con remolques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20,44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extLst>
                  <a:ext uri="{0D108BD9-81ED-4DB2-BD59-A6C34878D82A}">
                    <a16:rowId xmlns:a16="http://schemas.microsoft.com/office/drawing/2014/main" val="409047783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Categoría</a:t>
                      </a:r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3 - </a:t>
                      </a:r>
                      <a:r>
                        <a:rPr lang="pt-BR" sz="20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Autobuses</a:t>
                      </a:r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pt-BR" sz="20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internacionales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   40,89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316118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Categoría</a:t>
                      </a:r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5 - Coches </a:t>
                      </a:r>
                      <a:r>
                        <a:rPr lang="pt-BR" sz="20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locales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          -  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6794033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Categoría</a:t>
                      </a:r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6 - </a:t>
                      </a:r>
                      <a:r>
                        <a:rPr lang="pt-BR" sz="20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Autobuses</a:t>
                      </a:r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pt-BR" sz="20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locales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   40,89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656095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Categoría</a:t>
                      </a:r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7 - Motocicletas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          -  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670378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8816102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Vehículos</a:t>
                      </a:r>
                      <a:r>
                        <a:rPr lang="pt-BR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Pesados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8640469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Categoría 1 - Camión de 2 o 3 ejes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   40,89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820033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Categoría 2 - Camión de 2 o 3 ejes MIC/DTA y retorno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   61,30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7017109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Categoría 3: camión de 4, 5 o 6 ejes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68,15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924044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Categoría 4 - Camión de 4, 5 o 6 ejes MIC/DTA y retorno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   68,15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3401941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Categoría 5 - Camión de 2, 3, 4, 5 o 6 ejes contrapesados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40,89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4762983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Autobús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   40,89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8347951"/>
                  </a:ext>
                </a:extLst>
              </a:tr>
            </a:tbl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id="{58649949-A903-81BA-4B1E-D325F51D0C5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1982810-7E31-3805-3279-55EAB10C4A1C}"/>
              </a:ext>
            </a:extLst>
          </p:cNvPr>
          <p:cNvSpPr txBox="1"/>
          <p:nvPr/>
        </p:nvSpPr>
        <p:spPr>
          <a:xfrm>
            <a:off x="10506635" y="1292100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USD$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07840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NUEVO MODELADO</a:t>
            </a:r>
          </a:p>
          <a:p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Tarifas – </a:t>
            </a:r>
            <a:r>
              <a:rPr lang="pt-BR" sz="2400" b="1" dirty="0" err="1">
                <a:solidFill>
                  <a:schemeClr val="accent4">
                    <a:lumMod val="50000"/>
                  </a:schemeClr>
                </a:solidFill>
              </a:rPr>
              <a:t>Servicios</a:t>
            </a:r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pt-BR" sz="2400" b="1" dirty="0" err="1">
                <a:solidFill>
                  <a:schemeClr val="accent4">
                    <a:lumMod val="50000"/>
                  </a:schemeClr>
                </a:solidFill>
              </a:rPr>
              <a:t>en</a:t>
            </a:r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 CUF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EA51DF1-7BB5-BB1F-2F3E-690883DA475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ABC319CE-CB3A-3C69-C2B0-777B98BD60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71321"/>
              </p:ext>
            </p:extLst>
          </p:nvPr>
        </p:nvGraphicFramePr>
        <p:xfrm>
          <a:off x="1606993" y="1636823"/>
          <a:ext cx="8440774" cy="4519424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7321555">
                  <a:extLst>
                    <a:ext uri="{9D8B030D-6E8A-4147-A177-3AD203B41FA5}">
                      <a16:colId xmlns:a16="http://schemas.microsoft.com/office/drawing/2014/main" val="3505545409"/>
                    </a:ext>
                  </a:extLst>
                </a:gridCol>
                <a:gridCol w="1119219">
                  <a:extLst>
                    <a:ext uri="{9D8B030D-6E8A-4147-A177-3AD203B41FA5}">
                      <a16:colId xmlns:a16="http://schemas.microsoft.com/office/drawing/2014/main" val="290881977"/>
                    </a:ext>
                  </a:extLst>
                </a:gridCol>
              </a:tblGrid>
              <a:tr h="28246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>
                          <a:effectLst/>
                        </a:rPr>
                        <a:t>Estancias (exceso hasta las 24:00 horas del día de llegada)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10,26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47472959"/>
                  </a:ext>
                </a:extLst>
              </a:tr>
              <a:tr h="28246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>
                          <a:effectLst/>
                        </a:rPr>
                        <a:t>Abrir o cerrar un camión de lona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22,39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2099313"/>
                  </a:ext>
                </a:extLst>
              </a:tr>
              <a:tr h="28246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>
                          <a:effectLst/>
                        </a:rPr>
                        <a:t>Retiro de muestra (cada 2 volúmenes)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2,43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02675552"/>
                  </a:ext>
                </a:extLst>
              </a:tr>
              <a:tr h="28246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>
                          <a:effectLst/>
                        </a:rPr>
                        <a:t>Almacenamiento y seguro de vehículos.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0,40%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49151582"/>
                  </a:ext>
                </a:extLst>
              </a:tr>
              <a:tr h="28246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Servicio mecanizado de carga o descarga por tonelada.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4,85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83827992"/>
                  </a:ext>
                </a:extLst>
              </a:tr>
              <a:tr h="28246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Servicio de carga o descarga manual por tonelada.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7,46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98039346"/>
                  </a:ext>
                </a:extLst>
              </a:tr>
              <a:tr h="28246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Servicio de carga manual de material no paletizado por tonelada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7,46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633447791"/>
                  </a:ext>
                </a:extLst>
              </a:tr>
              <a:tr h="28246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>
                          <a:effectLst/>
                        </a:rPr>
                        <a:t>Servicio de carga de cuartos frios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9,33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61703891"/>
                  </a:ext>
                </a:extLst>
              </a:tr>
              <a:tr h="28246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Pesaje de vehículos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5,6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272744774"/>
                  </a:ext>
                </a:extLst>
              </a:tr>
              <a:tr h="28246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Servicio de apertura o cierre de camión de apertura lateral (sider)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9,33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9815119"/>
                  </a:ext>
                </a:extLst>
              </a:tr>
              <a:tr h="28246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"Desmontaje" de camiones (unidad)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21,27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7913828"/>
                  </a:ext>
                </a:extLst>
              </a:tr>
              <a:tr h="28246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Verificación por medios propios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8,4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09333571"/>
                  </a:ext>
                </a:extLst>
              </a:tr>
              <a:tr h="28246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>
                          <a:effectLst/>
                        </a:rPr>
                        <a:t>Instalación de sello con cable.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13,99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62775598"/>
                  </a:ext>
                </a:extLst>
              </a:tr>
              <a:tr h="28246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Colocar un sello metálico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4,85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54384628"/>
                  </a:ext>
                </a:extLst>
              </a:tr>
              <a:tr h="28246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Servicio vs. inspección física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11,06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67233339"/>
                  </a:ext>
                </a:extLst>
              </a:tr>
              <a:tr h="28246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>
                          <a:effectLst/>
                        </a:rPr>
                        <a:t>Sello de cinturón para camión de lona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10,53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165302003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403756C2-E09A-9355-B150-33E3728ACB4B}"/>
              </a:ext>
            </a:extLst>
          </p:cNvPr>
          <p:cNvSpPr txBox="1"/>
          <p:nvPr/>
        </p:nvSpPr>
        <p:spPr>
          <a:xfrm>
            <a:off x="9145044" y="1292100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USD$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1193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AC3CE0D-910C-7F15-057B-0F0EA39888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877"/>
          <a:stretch/>
        </p:blipFill>
        <p:spPr>
          <a:xfrm>
            <a:off x="6819901" y="660895"/>
            <a:ext cx="5372099" cy="6197105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8173A4CC-8357-E501-F038-56C38F3531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4290105"/>
              </p:ext>
            </p:extLst>
          </p:nvPr>
        </p:nvGraphicFramePr>
        <p:xfrm>
          <a:off x="781048" y="1587584"/>
          <a:ext cx="5257803" cy="4112418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343277">
                  <a:extLst>
                    <a:ext uri="{9D8B030D-6E8A-4147-A177-3AD203B41FA5}">
                      <a16:colId xmlns:a16="http://schemas.microsoft.com/office/drawing/2014/main" val="404685972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575923756"/>
                    </a:ext>
                  </a:extLst>
                </a:gridCol>
                <a:gridCol w="1152526">
                  <a:extLst>
                    <a:ext uri="{9D8B030D-6E8A-4147-A177-3AD203B41FA5}">
                      <a16:colId xmlns:a16="http://schemas.microsoft.com/office/drawing/2014/main" val="1936295260"/>
                    </a:ext>
                  </a:extLst>
                </a:gridCol>
              </a:tblGrid>
              <a:tr h="456406">
                <a:tc gridSpan="3">
                  <a:txBody>
                    <a:bodyPr/>
                    <a:lstStyle/>
                    <a:p>
                      <a:pPr algn="r"/>
                      <a:r>
                        <a:rPr lang="pt-BR" sz="2400" dirty="0"/>
                        <a:t>USD$ x 1.000 (VPL)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USD$ x 1.000 (VPL)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193275"/>
                  </a:ext>
                </a:extLst>
              </a:tr>
              <a:tr h="456406">
                <a:tc>
                  <a:txBody>
                    <a:bodyPr/>
                    <a:lstStyle/>
                    <a:p>
                      <a:r>
                        <a:rPr lang="pt-BR" sz="2400" b="1" dirty="0" err="1"/>
                        <a:t>Ingresos</a:t>
                      </a:r>
                      <a:r>
                        <a:rPr lang="pt-BR" sz="2400" b="1" dirty="0"/>
                        <a:t> brutos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pt-BR" sz="2400" b="1" dirty="0"/>
                        <a:t>125.323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172709"/>
                  </a:ext>
                </a:extLst>
              </a:tr>
              <a:tr h="456406">
                <a:tc>
                  <a:txBody>
                    <a:bodyPr/>
                    <a:lstStyle/>
                    <a:p>
                      <a:pPr marL="457200" lvl="2" algn="l"/>
                      <a:r>
                        <a:rPr lang="pt-BR" sz="1600" b="0" dirty="0" err="1"/>
                        <a:t>Ingresos</a:t>
                      </a:r>
                      <a:r>
                        <a:rPr lang="pt-BR" sz="1600" b="0" dirty="0"/>
                        <a:t> por </a:t>
                      </a:r>
                      <a:r>
                        <a:rPr lang="pt-BR" sz="1600" b="0" dirty="0" err="1"/>
                        <a:t>peajes</a:t>
                      </a:r>
                      <a:endParaRPr lang="pt-BR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pt-BR" sz="1600" b="0" dirty="0"/>
                        <a:t>73%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algn="r"/>
                      <a:r>
                        <a:rPr lang="pt-BR" sz="1600" b="0" dirty="0"/>
                        <a:t>91.269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120797"/>
                  </a:ext>
                </a:extLst>
              </a:tr>
              <a:tr h="456406">
                <a:tc>
                  <a:txBody>
                    <a:bodyPr/>
                    <a:lstStyle/>
                    <a:p>
                      <a:pPr marL="457200" lvl="2" algn="l"/>
                      <a:r>
                        <a:rPr lang="pt-BR" sz="1600" b="0" dirty="0" err="1"/>
                        <a:t>Ingresos</a:t>
                      </a:r>
                      <a:r>
                        <a:rPr lang="pt-BR" sz="1600" b="0" dirty="0"/>
                        <a:t> por </a:t>
                      </a:r>
                      <a:r>
                        <a:rPr lang="pt-BR" sz="1600" b="0" dirty="0" err="1"/>
                        <a:t>servicios</a:t>
                      </a:r>
                      <a:r>
                        <a:rPr lang="pt-BR" sz="1600" b="0" dirty="0"/>
                        <a:t> CUF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pt-BR" sz="1600" b="0" dirty="0"/>
                        <a:t>23%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algn="r"/>
                      <a:r>
                        <a:rPr lang="pt-BR" sz="1600" b="0" dirty="0"/>
                        <a:t>29.102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168895"/>
                  </a:ext>
                </a:extLst>
              </a:tr>
              <a:tr h="456406">
                <a:tc>
                  <a:txBody>
                    <a:bodyPr/>
                    <a:lstStyle/>
                    <a:p>
                      <a:pPr marL="457200" lvl="2" algn="l"/>
                      <a:r>
                        <a:rPr lang="pt-BR" sz="1600" b="0" dirty="0" err="1"/>
                        <a:t>Ingresos</a:t>
                      </a:r>
                      <a:r>
                        <a:rPr lang="pt-BR" sz="1600" b="0" dirty="0"/>
                        <a:t> </a:t>
                      </a:r>
                      <a:r>
                        <a:rPr lang="pt-BR" sz="1600" b="0" dirty="0" err="1"/>
                        <a:t>accesorios</a:t>
                      </a:r>
                      <a:endParaRPr lang="pt-BR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pt-BR" sz="1600" b="0" dirty="0"/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algn="r"/>
                      <a:r>
                        <a:rPr lang="pt-BR" sz="1600" b="0" dirty="0"/>
                        <a:t>4.952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592861"/>
                  </a:ext>
                </a:extLst>
              </a:tr>
              <a:tr h="456406">
                <a:tc>
                  <a:txBody>
                    <a:bodyPr/>
                    <a:lstStyle/>
                    <a:p>
                      <a:endParaRPr lang="pt-BR" sz="24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endParaRPr lang="pt-BR" sz="24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749140"/>
                  </a:ext>
                </a:extLst>
              </a:tr>
              <a:tr h="456406">
                <a:tc>
                  <a:txBody>
                    <a:bodyPr/>
                    <a:lstStyle/>
                    <a:p>
                      <a:r>
                        <a:rPr lang="pt-BR" sz="2400" b="1" dirty="0"/>
                        <a:t>CAPEX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pt-BR" sz="2400" b="1" dirty="0"/>
                        <a:t>19.043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2881403"/>
                  </a:ext>
                </a:extLst>
              </a:tr>
              <a:tr h="456406">
                <a:tc>
                  <a:txBody>
                    <a:bodyPr/>
                    <a:lstStyle/>
                    <a:p>
                      <a:r>
                        <a:rPr lang="pt-BR" sz="2400" b="1" dirty="0"/>
                        <a:t>OPEX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pt-BR" sz="2400" b="1" dirty="0"/>
                        <a:t>26.587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858656"/>
                  </a:ext>
                </a:extLst>
              </a:tr>
              <a:tr h="456406">
                <a:tc>
                  <a:txBody>
                    <a:bodyPr/>
                    <a:lstStyle/>
                    <a:p>
                      <a:endParaRPr lang="pt-BR" sz="24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endParaRPr lang="pt-BR" sz="24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224198"/>
                  </a:ext>
                </a:extLst>
              </a:tr>
            </a:tbl>
          </a:graphicData>
        </a:graphic>
      </p:graphicFrame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NUEVO MODELADO</a:t>
            </a:r>
          </a:p>
          <a:p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Grandes Números</a:t>
            </a:r>
            <a:endParaRPr lang="pt-BR" sz="2800" b="1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1082144-F683-2EB1-30E6-C1C071F2B6C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67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NUEVO MODELADO</a:t>
            </a:r>
          </a:p>
          <a:p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Tarifas - </a:t>
            </a:r>
            <a:r>
              <a:rPr lang="pt-BR" sz="2400" b="1" dirty="0" err="1">
                <a:solidFill>
                  <a:schemeClr val="accent4">
                    <a:lumMod val="50000"/>
                  </a:schemeClr>
                </a:solidFill>
              </a:rPr>
              <a:t>Pasos</a:t>
            </a:r>
            <a:endParaRPr lang="pt-BR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8E7ED337-0742-91D1-30B2-89A4F10A3B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35155"/>
              </p:ext>
            </p:extLst>
          </p:nvPr>
        </p:nvGraphicFramePr>
        <p:xfrm>
          <a:off x="652721" y="1714596"/>
          <a:ext cx="10100441" cy="4484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1782F512-7468-BE40-AF88-E15210EC2F08}"/>
              </a:ext>
            </a:extLst>
          </p:cNvPr>
          <p:cNvSpPr txBox="1"/>
          <p:nvPr/>
        </p:nvSpPr>
        <p:spPr>
          <a:xfrm>
            <a:off x="1438838" y="6306207"/>
            <a:ext cx="6559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Reducción del 11% en el primer año respecto al ritmo actual</a:t>
            </a:r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5E1D8D4-0E5A-66FB-07D9-4C203BF58B9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6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6FBC3B22-2B27-7E7F-F6C4-542E874D8CAC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CC9FF909-E97A-CA0F-46DF-496556B10FDA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5B13F200-4C08-5604-5EA5-42CDE65FF0EC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831F82"/>
                </a:solidFill>
              </a:endParaRPr>
            </a:p>
          </p:txBody>
        </p: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3FFF0E8F-03A2-A824-261F-AED62C4F2A1D}"/>
              </a:ext>
            </a:extLst>
          </p:cNvPr>
          <p:cNvSpPr txBox="1"/>
          <p:nvPr/>
        </p:nvSpPr>
        <p:spPr>
          <a:xfrm>
            <a:off x="328034" y="1233168"/>
            <a:ext cx="3812427" cy="379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400" b="1" dirty="0">
                <a:latin typeface="Montserrat" panose="00000500000000000000" pitchFamily="2" charset="0"/>
              </a:rPr>
              <a:t>OBLIGACIONES DEL CONCESIONARIO</a:t>
            </a:r>
            <a:endParaRPr lang="pt-BR" b="1" dirty="0">
              <a:latin typeface="Montserrat" panose="00000500000000000000" pitchFamily="2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BB6F25D-E768-72C9-403C-FC38A7343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987322"/>
            <a:ext cx="4206835" cy="4096543"/>
          </a:xfrm>
          <a:prstGeom prst="rect">
            <a:avLst/>
          </a:prstGeom>
        </p:spPr>
      </p:pic>
      <p:sp>
        <p:nvSpPr>
          <p:cNvPr id="8" name="Espaço Reservado para Conteúdo 4">
            <a:extLst>
              <a:ext uri="{FF2B5EF4-FFF2-40B4-BE49-F238E27FC236}">
                <a16:creationId xmlns:a16="http://schemas.microsoft.com/office/drawing/2014/main" id="{4DDF3951-68A3-64DF-108D-B747CFA535FB}"/>
              </a:ext>
            </a:extLst>
          </p:cNvPr>
          <p:cNvSpPr txBox="1">
            <a:spLocks/>
          </p:cNvSpPr>
          <p:nvPr/>
        </p:nvSpPr>
        <p:spPr>
          <a:xfrm>
            <a:off x="5764072" y="1987322"/>
            <a:ext cx="5704028" cy="48074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>
                <a:latin typeface="Montserrat" panose="00000500000000000000" pitchFamily="2" charset="0"/>
              </a:rPr>
              <a:t>Gestión y Administración de Infraestructura;</a:t>
            </a:r>
          </a:p>
          <a:p>
            <a:r>
              <a:rPr lang="es-ES" sz="1400" dirty="0">
                <a:latin typeface="Montserrat" panose="00000500000000000000" pitchFamily="2" charset="0"/>
              </a:rPr>
              <a:t>Control Operativo;</a:t>
            </a:r>
          </a:p>
          <a:p>
            <a:r>
              <a:rPr lang="es-ES" sz="1400" dirty="0">
                <a:latin typeface="Montserrat" panose="00000500000000000000" pitchFamily="2" charset="0"/>
              </a:rPr>
              <a:t>Recaudación y Gestión de Plazas de Peaje;</a:t>
            </a:r>
          </a:p>
          <a:p>
            <a:r>
              <a:rPr lang="es-ES" sz="1400" dirty="0">
                <a:latin typeface="Montserrat" panose="00000500000000000000" pitchFamily="2" charset="0"/>
              </a:rPr>
              <a:t>Control y Vigilancia del Tráfico;          </a:t>
            </a:r>
          </a:p>
          <a:p>
            <a:r>
              <a:rPr lang="es-ES" sz="1400" dirty="0">
                <a:latin typeface="Montserrat" panose="00000500000000000000" pitchFamily="2" charset="0"/>
              </a:rPr>
              <a:t>Comunicación;</a:t>
            </a:r>
          </a:p>
          <a:p>
            <a:r>
              <a:rPr lang="es-ES" sz="1400" dirty="0">
                <a:latin typeface="Montserrat" panose="00000500000000000000" pitchFamily="2" charset="0"/>
              </a:rPr>
              <a:t>Servicio de Usuario;</a:t>
            </a:r>
          </a:p>
          <a:p>
            <a:r>
              <a:rPr lang="es-ES" sz="1400" dirty="0">
                <a:latin typeface="Montserrat" panose="00000500000000000000" pitchFamily="2" charset="0"/>
              </a:rPr>
              <a:t>Inspección de Tráfico;</a:t>
            </a:r>
          </a:p>
          <a:p>
            <a:endParaRPr lang="es-ES" sz="1400" dirty="0">
              <a:latin typeface="Montserrat" panose="00000500000000000000" pitchFamily="2" charset="0"/>
            </a:endParaRPr>
          </a:p>
          <a:p>
            <a:r>
              <a:rPr lang="es-ES" sz="1400" dirty="0">
                <a:latin typeface="Montserrat" panose="00000500000000000000" pitchFamily="2" charset="0"/>
              </a:rPr>
              <a:t>Servicios Operativos Específicos de CUF:</a:t>
            </a:r>
          </a:p>
          <a:p>
            <a:r>
              <a:rPr lang="es-ES" sz="1400" dirty="0">
                <a:latin typeface="Montserrat" panose="00000500000000000000" pitchFamily="2" charset="0"/>
              </a:rPr>
              <a:t>Servicios de Infraestructura;</a:t>
            </a:r>
          </a:p>
          <a:p>
            <a:r>
              <a:rPr lang="es-ES" sz="1400" dirty="0">
                <a:latin typeface="Montserrat" panose="00000500000000000000" pitchFamily="2" charset="0"/>
              </a:rPr>
              <a:t>Pesaje de vehículos;</a:t>
            </a:r>
          </a:p>
          <a:p>
            <a:r>
              <a:rPr lang="es-ES" sz="1400" dirty="0">
                <a:latin typeface="Montserrat" panose="00000500000000000000" pitchFamily="2" charset="0"/>
              </a:rPr>
              <a:t>Apertura y Cierre de Camiones;     </a:t>
            </a:r>
          </a:p>
          <a:p>
            <a:r>
              <a:rPr lang="es-ES" sz="1400" dirty="0">
                <a:latin typeface="Montserrat" panose="00000500000000000000" pitchFamily="2" charset="0"/>
              </a:rPr>
              <a:t>Encubrimiento y </a:t>
            </a:r>
            <a:r>
              <a:rPr lang="es-ES" sz="1400" dirty="0" err="1">
                <a:latin typeface="Montserrat" panose="00000500000000000000" pitchFamily="2" charset="0"/>
              </a:rPr>
              <a:t>reencierro</a:t>
            </a:r>
            <a:r>
              <a:rPr lang="es-ES" sz="1400" dirty="0">
                <a:latin typeface="Montserrat" panose="00000500000000000000" pitchFamily="2" charset="0"/>
              </a:rPr>
              <a:t>;</a:t>
            </a:r>
          </a:p>
          <a:p>
            <a:r>
              <a:rPr lang="es-ES" sz="1400" dirty="0">
                <a:latin typeface="Montserrat" panose="00000500000000000000" pitchFamily="2" charset="0"/>
              </a:rPr>
              <a:t>Carga, Descarga y Movimiento de Mercancías</a:t>
            </a:r>
            <a:endParaRPr lang="pt-BR" sz="1400" dirty="0">
              <a:latin typeface="Montserrat" panose="00000500000000000000" pitchFamily="2" charset="0"/>
            </a:endParaRPr>
          </a:p>
        </p:txBody>
      </p:sp>
      <p:sp>
        <p:nvSpPr>
          <p:cNvPr id="11" name="Título 3">
            <a:extLst>
              <a:ext uri="{FF2B5EF4-FFF2-40B4-BE49-F238E27FC236}">
                <a16:creationId xmlns:a16="http://schemas.microsoft.com/office/drawing/2014/main" id="{8A321AB4-1770-6B36-F3F4-0ED2634735CE}"/>
              </a:ext>
            </a:extLst>
          </p:cNvPr>
          <p:cNvSpPr txBox="1">
            <a:spLocks/>
          </p:cNvSpPr>
          <p:nvPr/>
        </p:nvSpPr>
        <p:spPr>
          <a:xfrm>
            <a:off x="328034" y="244648"/>
            <a:ext cx="10232390" cy="737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chemeClr val="bg1"/>
                </a:solidFill>
                <a:latin typeface="Montserrat SemiBold" panose="00000700000000000000" pitchFamily="2" charset="0"/>
              </a:rPr>
              <a:t>Nuevo modelado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DC883E8-1F59-D827-0123-BDA768D525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10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D1D29D6-3496-252D-D50E-0069A57DFD5E}"/>
              </a:ext>
            </a:extLst>
          </p:cNvPr>
          <p:cNvSpPr/>
          <p:nvPr/>
        </p:nvSpPr>
        <p:spPr>
          <a:xfrm rot="5400000">
            <a:off x="-2459" y="-7012"/>
            <a:ext cx="1096416" cy="1091497"/>
          </a:xfrm>
          <a:prstGeom prst="rect">
            <a:avLst/>
          </a:prstGeom>
          <a:solidFill>
            <a:srgbClr val="152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FA75A5A-2C90-4032-938A-3AA71FEA09BD}"/>
              </a:ext>
            </a:extLst>
          </p:cNvPr>
          <p:cNvGrpSpPr/>
          <p:nvPr/>
        </p:nvGrpSpPr>
        <p:grpSpPr>
          <a:xfrm>
            <a:off x="234473" y="222215"/>
            <a:ext cx="594789" cy="573285"/>
            <a:chOff x="52939" y="604308"/>
            <a:chExt cx="594789" cy="573285"/>
          </a:xfrm>
          <a:noFill/>
        </p:grpSpPr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1A89AAA7-FBFB-722D-E400-D6A9A6D3A8BC}"/>
                </a:ext>
              </a:extLst>
            </p:cNvPr>
            <p:cNvSpPr/>
            <p:nvPr/>
          </p:nvSpPr>
          <p:spPr>
            <a:xfrm>
              <a:off x="73400" y="767292"/>
              <a:ext cx="543713" cy="410301"/>
            </a:xfrm>
            <a:custGeom>
              <a:avLst/>
              <a:gdLst>
                <a:gd name="connsiteX0" fmla="*/ 651809 w 651809"/>
                <a:gd name="connsiteY0" fmla="*/ 325841 h 491873"/>
                <a:gd name="connsiteX1" fmla="*/ 325968 w 651809"/>
                <a:gd name="connsiteY1" fmla="*/ 0 h 491873"/>
                <a:gd name="connsiteX2" fmla="*/ 0 w 651809"/>
                <a:gd name="connsiteY2" fmla="*/ 325841 h 491873"/>
                <a:gd name="connsiteX3" fmla="*/ 113314 w 651809"/>
                <a:gd name="connsiteY3" fmla="*/ 325841 h 491873"/>
                <a:gd name="connsiteX4" fmla="*/ 113314 w 651809"/>
                <a:gd name="connsiteY4" fmla="*/ 491874 h 491873"/>
                <a:gd name="connsiteX5" fmla="*/ 538622 w 651809"/>
                <a:gd name="connsiteY5" fmla="*/ 491874 h 491873"/>
                <a:gd name="connsiteX6" fmla="*/ 538622 w 651809"/>
                <a:gd name="connsiteY6" fmla="*/ 325841 h 491873"/>
                <a:gd name="connsiteX7" fmla="*/ 651809 w 651809"/>
                <a:gd name="connsiteY7" fmla="*/ 325841 h 49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1809" h="491873">
                  <a:moveTo>
                    <a:pt x="651809" y="325841"/>
                  </a:moveTo>
                  <a:lnTo>
                    <a:pt x="325968" y="0"/>
                  </a:lnTo>
                  <a:lnTo>
                    <a:pt x="0" y="325841"/>
                  </a:lnTo>
                  <a:lnTo>
                    <a:pt x="113314" y="325841"/>
                  </a:lnTo>
                  <a:lnTo>
                    <a:pt x="113314" y="491874"/>
                  </a:lnTo>
                  <a:lnTo>
                    <a:pt x="538622" y="491874"/>
                  </a:lnTo>
                  <a:lnTo>
                    <a:pt x="538622" y="325841"/>
                  </a:lnTo>
                  <a:lnTo>
                    <a:pt x="651809" y="325841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1FF32C6E-722E-E8EB-8829-6D51A128E9E1}"/>
                </a:ext>
              </a:extLst>
            </p:cNvPr>
            <p:cNvSpPr/>
            <p:nvPr/>
          </p:nvSpPr>
          <p:spPr>
            <a:xfrm>
              <a:off x="52939" y="604308"/>
              <a:ext cx="594789" cy="299037"/>
            </a:xfrm>
            <a:custGeom>
              <a:avLst/>
              <a:gdLst>
                <a:gd name="connsiteX0" fmla="*/ 0 w 713039"/>
                <a:gd name="connsiteY0" fmla="*/ 0 h 358488"/>
                <a:gd name="connsiteX1" fmla="*/ 0 w 713039"/>
                <a:gd name="connsiteY1" fmla="*/ 358489 h 358488"/>
                <a:gd name="connsiteX2" fmla="*/ 356583 w 713039"/>
                <a:gd name="connsiteY2" fmla="*/ 5462 h 358488"/>
                <a:gd name="connsiteX3" fmla="*/ 713039 w 713039"/>
                <a:gd name="connsiteY3" fmla="*/ 358489 h 358488"/>
                <a:gd name="connsiteX4" fmla="*/ 713039 w 713039"/>
                <a:gd name="connsiteY4" fmla="*/ 0 h 358488"/>
                <a:gd name="connsiteX5" fmla="*/ 0 w 713039"/>
                <a:gd name="connsiteY5" fmla="*/ 0 h 35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3039" h="358488">
                  <a:moveTo>
                    <a:pt x="0" y="0"/>
                  </a:moveTo>
                  <a:lnTo>
                    <a:pt x="0" y="358489"/>
                  </a:lnTo>
                  <a:lnTo>
                    <a:pt x="356583" y="5462"/>
                  </a:lnTo>
                  <a:lnTo>
                    <a:pt x="713039" y="358489"/>
                  </a:lnTo>
                  <a:lnTo>
                    <a:pt x="7130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pt-BR" dirty="0"/>
            </a:p>
          </p:txBody>
        </p:sp>
      </p:grpSp>
      <p:sp>
        <p:nvSpPr>
          <p:cNvPr id="18" name="Subtítulo 2">
            <a:extLst>
              <a:ext uri="{FF2B5EF4-FFF2-40B4-BE49-F238E27FC236}">
                <a16:creationId xmlns:a16="http://schemas.microsoft.com/office/drawing/2014/main" id="{6653045A-5CFC-A0C8-B5C9-7B6248B6716E}"/>
              </a:ext>
            </a:extLst>
          </p:cNvPr>
          <p:cNvSpPr txBox="1">
            <a:spLocks/>
          </p:cNvSpPr>
          <p:nvPr/>
        </p:nvSpPr>
        <p:spPr>
          <a:xfrm>
            <a:off x="798647" y="2107219"/>
            <a:ext cx="6920344" cy="2028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4800" dirty="0" err="1">
                <a:solidFill>
                  <a:srgbClr val="152F4E"/>
                </a:solidFill>
                <a:latin typeface="Montserrat Black" pitchFamily="2" charset="0"/>
                <a:ea typeface="Navigo Black" panose="02070503070706040303" pitchFamily="18" charset="0"/>
              </a:rPr>
              <a:t>Beneficios</a:t>
            </a:r>
            <a:r>
              <a:rPr lang="pt-BR" sz="4800" dirty="0">
                <a:solidFill>
                  <a:srgbClr val="152F4E"/>
                </a:solidFill>
                <a:latin typeface="Montserrat Black" pitchFamily="2" charset="0"/>
                <a:ea typeface="Navigo Black" panose="02070503070706040303" pitchFamily="18" charset="0"/>
              </a:rPr>
              <a:t> socioeconómicos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43E6F686-DEFB-60A8-76D4-CAB857AD07E8}"/>
              </a:ext>
            </a:extLst>
          </p:cNvPr>
          <p:cNvGrpSpPr/>
          <p:nvPr/>
        </p:nvGrpSpPr>
        <p:grpSpPr>
          <a:xfrm>
            <a:off x="7543800" y="0"/>
            <a:ext cx="4648200" cy="6858000"/>
            <a:chOff x="7543800" y="0"/>
            <a:chExt cx="4648200" cy="6858000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3FB38EB1-AB0E-8A05-146A-051BA83D6F25}"/>
                </a:ext>
              </a:extLst>
            </p:cNvPr>
            <p:cNvSpPr/>
            <p:nvPr/>
          </p:nvSpPr>
          <p:spPr>
            <a:xfrm flipH="1">
              <a:off x="7543800" y="0"/>
              <a:ext cx="4648200" cy="6858000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3" name="Imagem 22" descr="Imagem de desenho animado&#10;&#10;Descrição gerada automaticamente com confiança média">
              <a:extLst>
                <a:ext uri="{FF2B5EF4-FFF2-40B4-BE49-F238E27FC236}">
                  <a16:creationId xmlns:a16="http://schemas.microsoft.com/office/drawing/2014/main" id="{60EB8FA2-0628-DB9F-8A2E-9E7F2278D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3800" y="3736501"/>
              <a:ext cx="4648200" cy="3076861"/>
            </a:xfrm>
            <a:prstGeom prst="rect">
              <a:avLst/>
            </a:prstGeom>
          </p:spPr>
        </p:pic>
      </p:grpSp>
      <p:sp>
        <p:nvSpPr>
          <p:cNvPr id="12" name="Retângulo 11">
            <a:extLst>
              <a:ext uri="{FF2B5EF4-FFF2-40B4-BE49-F238E27FC236}">
                <a16:creationId xmlns:a16="http://schemas.microsoft.com/office/drawing/2014/main" id="{B0B6E9F0-DEAF-C7B3-1A9A-CC0453D97BE3}"/>
              </a:ext>
            </a:extLst>
          </p:cNvPr>
          <p:cNvSpPr/>
          <p:nvPr/>
        </p:nvSpPr>
        <p:spPr>
          <a:xfrm>
            <a:off x="-3" y="1066834"/>
            <a:ext cx="1091499" cy="5816824"/>
          </a:xfrm>
          <a:prstGeom prst="rect">
            <a:avLst/>
          </a:prstGeom>
          <a:solidFill>
            <a:srgbClr val="5CA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52713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DISMINUCIÓN DE LA ECONOMÍA LOCAL</a:t>
            </a:r>
          </a:p>
          <a:p>
            <a:r>
              <a:rPr lang="pt-BR" sz="2400" b="1" dirty="0" err="1">
                <a:solidFill>
                  <a:schemeClr val="accent4">
                    <a:lumMod val="50000"/>
                  </a:schemeClr>
                </a:solidFill>
              </a:rPr>
              <a:t>Generación</a:t>
            </a:r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 de </a:t>
            </a:r>
            <a:r>
              <a:rPr lang="pt-BR" sz="2400" b="1" dirty="0" err="1">
                <a:solidFill>
                  <a:schemeClr val="accent4">
                    <a:lumMod val="50000"/>
                  </a:schemeClr>
                </a:solidFill>
              </a:rPr>
              <a:t>empleo</a:t>
            </a:r>
            <a:endParaRPr lang="pt-BR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63A1D09-ACC7-946B-0471-3B8072AF2A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59273"/>
              </p:ext>
            </p:extLst>
          </p:nvPr>
        </p:nvGraphicFramePr>
        <p:xfrm>
          <a:off x="1083494" y="1644907"/>
          <a:ext cx="9988740" cy="11099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300438">
                  <a:extLst>
                    <a:ext uri="{9D8B030D-6E8A-4147-A177-3AD203B41FA5}">
                      <a16:colId xmlns:a16="http://schemas.microsoft.com/office/drawing/2014/main" val="3542861994"/>
                    </a:ext>
                  </a:extLst>
                </a:gridCol>
                <a:gridCol w="2300438">
                  <a:extLst>
                    <a:ext uri="{9D8B030D-6E8A-4147-A177-3AD203B41FA5}">
                      <a16:colId xmlns:a16="http://schemas.microsoft.com/office/drawing/2014/main" val="4168333760"/>
                    </a:ext>
                  </a:extLst>
                </a:gridCol>
                <a:gridCol w="1911386">
                  <a:extLst>
                    <a:ext uri="{9D8B030D-6E8A-4147-A177-3AD203B41FA5}">
                      <a16:colId xmlns:a16="http://schemas.microsoft.com/office/drawing/2014/main" val="1876450844"/>
                    </a:ext>
                  </a:extLst>
                </a:gridCol>
                <a:gridCol w="1932765">
                  <a:extLst>
                    <a:ext uri="{9D8B030D-6E8A-4147-A177-3AD203B41FA5}">
                      <a16:colId xmlns:a16="http://schemas.microsoft.com/office/drawing/2014/main" val="843847517"/>
                    </a:ext>
                  </a:extLst>
                </a:gridCol>
                <a:gridCol w="1543713">
                  <a:extLst>
                    <a:ext uri="{9D8B030D-6E8A-4147-A177-3AD203B41FA5}">
                      <a16:colId xmlns:a16="http://schemas.microsoft.com/office/drawing/2014/main" val="1175226670"/>
                    </a:ext>
                  </a:extLst>
                </a:gridCol>
              </a:tblGrid>
              <a:tr h="34115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>
                          <a:effectLst/>
                        </a:rPr>
                        <a:t> 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 err="1">
                          <a:effectLst/>
                        </a:rPr>
                        <a:t>Directo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 err="1">
                          <a:effectLst/>
                        </a:rPr>
                        <a:t>Indirecto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 err="1">
                          <a:effectLst/>
                        </a:rPr>
                        <a:t>Inducido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Total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41774937"/>
                  </a:ext>
                </a:extLst>
              </a:tr>
              <a:tr h="34115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400" dirty="0"/>
                        <a:t>Generación de empleo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>
                          <a:effectLst/>
                        </a:rPr>
                        <a:t>3.440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 dirty="0">
                          <a:effectLst/>
                        </a:rPr>
                        <a:t>1.622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 dirty="0">
                          <a:effectLst/>
                        </a:rPr>
                        <a:t>5.296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10.358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86370574"/>
                  </a:ext>
                </a:extLst>
              </a:tr>
            </a:tbl>
          </a:graphicData>
        </a:graphic>
      </p:graphicFrame>
      <p:pic>
        <p:nvPicPr>
          <p:cNvPr id="4" name="Imagem 3">
            <a:extLst>
              <a:ext uri="{FF2B5EF4-FFF2-40B4-BE49-F238E27FC236}">
                <a16:creationId xmlns:a16="http://schemas.microsoft.com/office/drawing/2014/main" id="{3B00FE0C-DD4B-7286-4B71-7F90904B2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525" y="2911619"/>
            <a:ext cx="4484677" cy="3146281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29FDE31F-757C-B7DF-F6B9-68AA0A561F98}"/>
              </a:ext>
            </a:extLst>
          </p:cNvPr>
          <p:cNvSpPr/>
          <p:nvPr/>
        </p:nvSpPr>
        <p:spPr>
          <a:xfrm>
            <a:off x="9339190" y="2005445"/>
            <a:ext cx="1849582" cy="906174"/>
          </a:xfrm>
          <a:prstGeom prst="ellipse">
            <a:avLst/>
          </a:prstGeom>
          <a:noFill/>
          <a:ln w="53975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BF827CC-7C25-110F-A938-DF1F324627C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20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CONTEXTO ACTUAL</a:t>
            </a:r>
          </a:p>
          <a:p>
            <a:r>
              <a:rPr lang="es-ES" sz="2800" b="1" dirty="0">
                <a:solidFill>
                  <a:schemeClr val="accent4">
                    <a:lumMod val="50000"/>
                  </a:schemeClr>
                </a:solidFill>
              </a:rPr>
              <a:t>Descripción general de la infraestructura</a:t>
            </a:r>
            <a:endParaRPr lang="pt-BR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2F78854-C812-EF51-A030-CF8D18C2D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903" y="1552412"/>
            <a:ext cx="6582763" cy="496254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69D930C-7F44-EB9C-BEA1-1C2C0B43A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712" y="1552411"/>
            <a:ext cx="2381831" cy="12245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BDF03F2-1D8D-A057-3CCA-4EE63EF4A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9712" y="5363009"/>
            <a:ext cx="2383345" cy="115195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3E21272-216C-ED8B-388E-BCEC72242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6945" y="2874212"/>
            <a:ext cx="2374598" cy="1293140"/>
          </a:xfrm>
          <a:prstGeom prst="rect">
            <a:avLst/>
          </a:prstGeom>
        </p:spPr>
      </p:pic>
      <p:pic>
        <p:nvPicPr>
          <p:cNvPr id="11" name="Picture 2" descr="Comissão mista negociará a prorrogação da concessão da Ponte Internacional São Borja – Santo Tomé">
            <a:extLst>
              <a:ext uri="{FF2B5EF4-FFF2-40B4-BE49-F238E27FC236}">
                <a16:creationId xmlns:a16="http://schemas.microsoft.com/office/drawing/2014/main" id="{747FC599-4617-77F0-7B1A-B0EFBA8DB9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8" t="25448" r="28601" b="43206"/>
          <a:stretch/>
        </p:blipFill>
        <p:spPr bwMode="auto">
          <a:xfrm>
            <a:off x="8336946" y="4271849"/>
            <a:ext cx="2374598" cy="97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E2EE0AC7-1614-6453-8F66-E82662800B7E}"/>
              </a:ext>
            </a:extLst>
          </p:cNvPr>
          <p:cNvSpPr/>
          <p:nvPr/>
        </p:nvSpPr>
        <p:spPr>
          <a:xfrm>
            <a:off x="4034790" y="2962765"/>
            <a:ext cx="216000" cy="216000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FC4636FF-9027-00BE-BC7A-9C4C3B9DA72B}"/>
              </a:ext>
            </a:extLst>
          </p:cNvPr>
          <p:cNvSpPr/>
          <p:nvPr/>
        </p:nvSpPr>
        <p:spPr>
          <a:xfrm>
            <a:off x="4975860" y="3106810"/>
            <a:ext cx="216000" cy="216000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6FD8812-DD88-F933-39DB-F3783F351006}"/>
              </a:ext>
            </a:extLst>
          </p:cNvPr>
          <p:cNvSpPr/>
          <p:nvPr/>
        </p:nvSpPr>
        <p:spPr>
          <a:xfrm>
            <a:off x="4863803" y="4033686"/>
            <a:ext cx="216000" cy="216000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68C6C154-D7C9-64ED-D457-0DB0D0E3588E}"/>
              </a:ext>
            </a:extLst>
          </p:cNvPr>
          <p:cNvSpPr/>
          <p:nvPr/>
        </p:nvSpPr>
        <p:spPr>
          <a:xfrm>
            <a:off x="5649274" y="4414241"/>
            <a:ext cx="216000" cy="216000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6EC1DC77-8DB3-7022-BA9B-413011457983}"/>
              </a:ext>
            </a:extLst>
          </p:cNvPr>
          <p:cNvSpPr/>
          <p:nvPr/>
        </p:nvSpPr>
        <p:spPr>
          <a:xfrm>
            <a:off x="10401553" y="2460202"/>
            <a:ext cx="216000" cy="216000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7612511-1533-CF55-4FF4-457BD1239892}"/>
              </a:ext>
            </a:extLst>
          </p:cNvPr>
          <p:cNvSpPr/>
          <p:nvPr/>
        </p:nvSpPr>
        <p:spPr>
          <a:xfrm>
            <a:off x="10401553" y="3871859"/>
            <a:ext cx="216000" cy="216000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2ECDC769-F761-C24A-1396-39002D054D46}"/>
              </a:ext>
            </a:extLst>
          </p:cNvPr>
          <p:cNvSpPr/>
          <p:nvPr/>
        </p:nvSpPr>
        <p:spPr>
          <a:xfrm>
            <a:off x="10401553" y="4977506"/>
            <a:ext cx="216000" cy="216000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EDAC207E-4125-5E29-8356-DA1CAD2C326B}"/>
              </a:ext>
            </a:extLst>
          </p:cNvPr>
          <p:cNvSpPr/>
          <p:nvPr/>
        </p:nvSpPr>
        <p:spPr>
          <a:xfrm>
            <a:off x="10401553" y="6253364"/>
            <a:ext cx="216000" cy="216000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28089088-E6EF-9D3B-AEB2-5C07F2935AA9}"/>
              </a:ext>
            </a:extLst>
          </p:cNvPr>
          <p:cNvSpPr/>
          <p:nvPr/>
        </p:nvSpPr>
        <p:spPr>
          <a:xfrm rot="17632279">
            <a:off x="2656490" y="2977215"/>
            <a:ext cx="537021" cy="142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</a:rPr>
              <a:t>RN 14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9EA143C2-47D6-8D22-3F49-358BFC0CCA71}"/>
              </a:ext>
            </a:extLst>
          </p:cNvPr>
          <p:cNvSpPr/>
          <p:nvPr/>
        </p:nvSpPr>
        <p:spPr>
          <a:xfrm rot="20660740">
            <a:off x="5827489" y="6257094"/>
            <a:ext cx="537021" cy="142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chemeClr val="tx1"/>
                </a:solidFill>
              </a:rPr>
              <a:t>BR 472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B436A209-18E2-7824-D848-D44DD37D530F}"/>
              </a:ext>
            </a:extLst>
          </p:cNvPr>
          <p:cNvSpPr/>
          <p:nvPr/>
        </p:nvSpPr>
        <p:spPr>
          <a:xfrm rot="1470360">
            <a:off x="7025281" y="6221946"/>
            <a:ext cx="537021" cy="142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chemeClr val="tx1"/>
                </a:solidFill>
              </a:rPr>
              <a:t>BR 287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B6B1672-F8BE-E9E9-ABBF-015E3124B6D4}"/>
              </a:ext>
            </a:extLst>
          </p:cNvPr>
          <p:cNvSpPr/>
          <p:nvPr/>
        </p:nvSpPr>
        <p:spPr>
          <a:xfrm rot="20728363">
            <a:off x="7171332" y="5728179"/>
            <a:ext cx="537021" cy="142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chemeClr val="tx1"/>
                </a:solidFill>
              </a:rPr>
              <a:t>BR 285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B995F96-EF22-2341-316D-E42342CF9EB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75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DISMINUCIÓN DE LA ECONOMÍA LOCAL</a:t>
            </a:r>
          </a:p>
          <a:p>
            <a:r>
              <a:rPr lang="pt-BR" sz="2400" b="1" dirty="0" err="1">
                <a:solidFill>
                  <a:schemeClr val="accent4">
                    <a:lumMod val="50000"/>
                  </a:schemeClr>
                </a:solidFill>
              </a:rPr>
              <a:t>Recaudación</a:t>
            </a:r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 de </a:t>
            </a:r>
            <a:r>
              <a:rPr lang="pt-BR" sz="2400" b="1" dirty="0" err="1">
                <a:solidFill>
                  <a:schemeClr val="accent4">
                    <a:lumMod val="50000"/>
                  </a:schemeClr>
                </a:solidFill>
              </a:rPr>
              <a:t>impuestos</a:t>
            </a:r>
            <a:endParaRPr lang="pt-BR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C6462F7-AA5C-9862-CAFE-23AD472EAA0B}"/>
              </a:ext>
            </a:extLst>
          </p:cNvPr>
          <p:cNvSpPr txBox="1"/>
          <p:nvPr/>
        </p:nvSpPr>
        <p:spPr>
          <a:xfrm>
            <a:off x="204404" y="1226089"/>
            <a:ext cx="7145294" cy="5547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s-ES" sz="1600" b="1" dirty="0">
                <a:solidFill>
                  <a:srgbClr val="374C8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Impuestos considerados en el modelo:</a:t>
            </a:r>
          </a:p>
          <a:p>
            <a:pPr lvl="1" algn="just">
              <a:lnSpc>
                <a:spcPct val="150000"/>
              </a:lnSpc>
              <a:spcAft>
                <a:spcPts val="600"/>
              </a:spcAft>
            </a:pPr>
            <a:r>
              <a:rPr lang="es-ES" sz="16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Impuestos indirectos Argentina: IIBB (2,9%) e IVA (21%)</a:t>
            </a:r>
          </a:p>
          <a:p>
            <a:pPr lvl="1" algn="just">
              <a:lnSpc>
                <a:spcPct val="150000"/>
              </a:lnSpc>
              <a:spcAft>
                <a:spcPts val="600"/>
              </a:spcAft>
            </a:pPr>
            <a:r>
              <a:rPr lang="es-ES" sz="16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Impuestos indirectos Brasil: PIS (1,07%); COFINAS (4,93%); ISS (2,0%)</a:t>
            </a:r>
          </a:p>
          <a:p>
            <a:pPr lvl="1" algn="just">
              <a:lnSpc>
                <a:spcPct val="150000"/>
              </a:lnSpc>
              <a:spcAft>
                <a:spcPts val="600"/>
              </a:spcAft>
            </a:pPr>
            <a:r>
              <a:rPr lang="es-ES" sz="16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Impuestos directos: IR (Rango 1 - 25%; Rango 2 - 30%; Rango 3 - 35%) - aplicado al Rango 3.</a:t>
            </a:r>
          </a:p>
          <a:p>
            <a:pPr lvl="1" algn="just">
              <a:lnSpc>
                <a:spcPct val="150000"/>
              </a:lnSpc>
              <a:spcAft>
                <a:spcPts val="600"/>
              </a:spcAft>
            </a:pPr>
            <a:r>
              <a:rPr lang="es-ES" sz="16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Otros impuestos: Impuesto bancario - 0,60%; Impuesto bancario antes del impuesto sobre la renta: 33,0%; Impuesto de Timbre - 1,0% Impuesto Personal - 0,50%; Impuesto sobre dividendos: 0,50%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s-ES" sz="1600" b="1" dirty="0">
                <a:solidFill>
                  <a:srgbClr val="374C8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Totales estimados en el modelo (USD VAN)</a:t>
            </a:r>
          </a:p>
          <a:p>
            <a:pPr lvl="1" algn="just">
              <a:lnSpc>
                <a:spcPct val="150000"/>
              </a:lnSpc>
              <a:spcAft>
                <a:spcPts val="600"/>
              </a:spcAft>
            </a:pPr>
            <a:r>
              <a:rPr lang="es-ES" sz="16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Impuestos Argentina (VAN: USD 1.657.000) - IIBB</a:t>
            </a:r>
          </a:p>
          <a:p>
            <a:pPr lvl="1" algn="just">
              <a:lnSpc>
                <a:spcPct val="150000"/>
              </a:lnSpc>
              <a:spcAft>
                <a:spcPts val="600"/>
              </a:spcAft>
            </a:pPr>
            <a:r>
              <a:rPr lang="es-ES" sz="16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Impuestos Brasil (VAN: USD 4.272.000) – PIS COFINS ISS</a:t>
            </a:r>
          </a:p>
          <a:p>
            <a:pPr lvl="1" algn="just">
              <a:lnSpc>
                <a:spcPct val="150000"/>
              </a:lnSpc>
              <a:spcAft>
                <a:spcPts val="600"/>
              </a:spcAft>
            </a:pPr>
            <a:r>
              <a:rPr lang="es-ES" sz="16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Impuesto FCFF (VAN: USD 14.193.390) – Impuesto a la Renta</a:t>
            </a:r>
          </a:p>
          <a:p>
            <a:pPr lvl="1" algn="just">
              <a:lnSpc>
                <a:spcPct val="150000"/>
              </a:lnSpc>
              <a:spcAft>
                <a:spcPts val="600"/>
              </a:spcAft>
            </a:pPr>
            <a:r>
              <a:rPr lang="es-ES" sz="16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Impuesto FCFE (VAN: USD 9.578.990) – Impuesto a la Renta</a:t>
            </a:r>
            <a:endParaRPr lang="pt-BR" sz="160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C5A9AB3-42B8-E29D-C4DE-A2B75F17FAA8}"/>
              </a:ext>
            </a:extLst>
          </p:cNvPr>
          <p:cNvSpPr txBox="1"/>
          <p:nvPr/>
        </p:nvSpPr>
        <p:spPr>
          <a:xfrm>
            <a:off x="8414950" y="2879124"/>
            <a:ext cx="3288377" cy="286232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600" dirty="0"/>
              <a:t>+ 27 millones de dólares total en impuestos recaudados</a:t>
            </a:r>
          </a:p>
          <a:p>
            <a:pPr algn="ctr"/>
            <a:r>
              <a:rPr lang="es-ES" sz="3600" dirty="0"/>
              <a:t>anual</a:t>
            </a:r>
            <a:endParaRPr lang="pt-BR" sz="36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63DD63D-3247-1ABE-EA6D-7A96ABC7C14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74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AC59C717-6A48-36D4-0CED-155582230119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EC1E8D10-4F13-103B-2407-A4DBE107057D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71E172CD-DD0C-CC21-EC80-FE0CF5DC88C4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F2C41673-9FB1-DB8F-2A70-4387F5BDB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072234" y="220717"/>
              <a:ext cx="791732" cy="791732"/>
            </a:xfrm>
            <a:prstGeom prst="rect">
              <a:avLst/>
            </a:prstGeom>
          </p:spPr>
        </p:pic>
      </p:grp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4BF607E2-CFD9-E30C-8374-246D8C4C4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032251"/>
              </p:ext>
            </p:extLst>
          </p:nvPr>
        </p:nvGraphicFramePr>
        <p:xfrm>
          <a:off x="347082" y="1796586"/>
          <a:ext cx="11516883" cy="1948192"/>
        </p:xfrm>
        <a:graphic>
          <a:graphicData uri="http://schemas.openxmlformats.org/drawingml/2006/table">
            <a:tbl>
              <a:tblPr firstRow="1" firstCol="1" bandRow="1"/>
              <a:tblGrid>
                <a:gridCol w="5025948">
                  <a:extLst>
                    <a:ext uri="{9D8B030D-6E8A-4147-A177-3AD203B41FA5}">
                      <a16:colId xmlns:a16="http://schemas.microsoft.com/office/drawing/2014/main" val="882882443"/>
                    </a:ext>
                  </a:extLst>
                </a:gridCol>
                <a:gridCol w="1081822">
                  <a:extLst>
                    <a:ext uri="{9D8B030D-6E8A-4147-A177-3AD203B41FA5}">
                      <a16:colId xmlns:a16="http://schemas.microsoft.com/office/drawing/2014/main" val="3555613539"/>
                    </a:ext>
                  </a:extLst>
                </a:gridCol>
                <a:gridCol w="1081822">
                  <a:extLst>
                    <a:ext uri="{9D8B030D-6E8A-4147-A177-3AD203B41FA5}">
                      <a16:colId xmlns:a16="http://schemas.microsoft.com/office/drawing/2014/main" val="3005941583"/>
                    </a:ext>
                  </a:extLst>
                </a:gridCol>
                <a:gridCol w="1113005">
                  <a:extLst>
                    <a:ext uri="{9D8B030D-6E8A-4147-A177-3AD203B41FA5}">
                      <a16:colId xmlns:a16="http://schemas.microsoft.com/office/drawing/2014/main" val="293951216"/>
                    </a:ext>
                  </a:extLst>
                </a:gridCol>
                <a:gridCol w="1050643">
                  <a:extLst>
                    <a:ext uri="{9D8B030D-6E8A-4147-A177-3AD203B41FA5}">
                      <a16:colId xmlns:a16="http://schemas.microsoft.com/office/drawing/2014/main" val="745903180"/>
                    </a:ext>
                  </a:extLst>
                </a:gridCol>
                <a:gridCol w="1156668">
                  <a:extLst>
                    <a:ext uri="{9D8B030D-6E8A-4147-A177-3AD203B41FA5}">
                      <a16:colId xmlns:a16="http://schemas.microsoft.com/office/drawing/2014/main" val="2533601882"/>
                    </a:ext>
                  </a:extLst>
                </a:gridCol>
                <a:gridCol w="1006975">
                  <a:extLst>
                    <a:ext uri="{9D8B030D-6E8A-4147-A177-3AD203B41FA5}">
                      <a16:colId xmlns:a16="http://schemas.microsoft.com/office/drawing/2014/main" val="2426967036"/>
                    </a:ext>
                  </a:extLst>
                </a:gridCol>
              </a:tblGrid>
              <a:tr h="469776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AÑO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F4E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pt-BR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7505" marR="7505" marT="75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F4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298881"/>
                  </a:ext>
                </a:extLst>
              </a:tr>
              <a:tr h="46977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PROYECTOS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F4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JUL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52F4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AGO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52F4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SEP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52F4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OCT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52F4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NOV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52F4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DIC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52F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056292"/>
                  </a:ext>
                </a:extLst>
              </a:tr>
              <a:tr h="27523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F4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F4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F4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F4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F4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F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9947213"/>
                  </a:ext>
                </a:extLst>
              </a:tr>
              <a:tr h="69633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Puente São Borja/BR – Santo Tomé/AR</a:t>
                      </a:r>
                      <a:endParaRPr lang="pt-BR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2000" marR="72000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AVISO</a:t>
                      </a:r>
                    </a:p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15/10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SUBASTA</a:t>
                      </a:r>
                    </a:p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19/12</a:t>
                      </a: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505" marR="7505" marT="750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806161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38869884-1A36-2EC3-7E37-9F266EE9F250}"/>
              </a:ext>
            </a:extLst>
          </p:cNvPr>
          <p:cNvSpPr txBox="1"/>
          <p:nvPr/>
        </p:nvSpPr>
        <p:spPr>
          <a:xfrm>
            <a:off x="328034" y="1247630"/>
            <a:ext cx="4108578" cy="379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400" b="1" dirty="0">
                <a:latin typeface="Montserrat" panose="00000500000000000000" pitchFamily="2" charset="0"/>
              </a:rPr>
              <a:t>Línea de </a:t>
            </a:r>
            <a:r>
              <a:rPr lang="pt-BR" sz="1400" b="1" dirty="0" err="1">
                <a:latin typeface="Montserrat" panose="00000500000000000000" pitchFamily="2" charset="0"/>
              </a:rPr>
              <a:t>tiempo</a:t>
            </a:r>
            <a:endParaRPr lang="pt-BR" sz="1400" b="1" dirty="0">
              <a:latin typeface="Montserrat" panose="00000500000000000000" pitchFamily="2" charset="0"/>
            </a:endParaRPr>
          </a:p>
        </p:txBody>
      </p:sp>
      <p:sp>
        <p:nvSpPr>
          <p:cNvPr id="10" name="Título 3">
            <a:extLst>
              <a:ext uri="{FF2B5EF4-FFF2-40B4-BE49-F238E27FC236}">
                <a16:creationId xmlns:a16="http://schemas.microsoft.com/office/drawing/2014/main" id="{83D56274-BFE7-EB40-B67A-1C842CB88D41}"/>
              </a:ext>
            </a:extLst>
          </p:cNvPr>
          <p:cNvSpPr txBox="1">
            <a:spLocks/>
          </p:cNvSpPr>
          <p:nvPr/>
        </p:nvSpPr>
        <p:spPr>
          <a:xfrm>
            <a:off x="328034" y="244648"/>
            <a:ext cx="10232390" cy="737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chemeClr val="bg1"/>
                </a:solidFill>
                <a:latin typeface="Montserrat SemiBold" panose="00000700000000000000" pitchFamily="2" charset="0"/>
              </a:rPr>
              <a:t>Línea de </a:t>
            </a:r>
            <a:r>
              <a:rPr lang="pt-BR" sz="2800" dirty="0" err="1">
                <a:solidFill>
                  <a:schemeClr val="bg1"/>
                </a:solidFill>
                <a:latin typeface="Montserrat SemiBold" panose="00000700000000000000" pitchFamily="2" charset="0"/>
              </a:rPr>
              <a:t>tiempo</a:t>
            </a:r>
            <a:endParaRPr lang="pt-BR" sz="28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587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32074C7-1246-7F6E-75A7-E3FD129AD901}"/>
              </a:ext>
            </a:extLst>
          </p:cNvPr>
          <p:cNvSpPr/>
          <p:nvPr/>
        </p:nvSpPr>
        <p:spPr>
          <a:xfrm flipH="1">
            <a:off x="-1" y="0"/>
            <a:ext cx="12191999" cy="6858000"/>
          </a:xfrm>
          <a:prstGeom prst="rect">
            <a:avLst/>
          </a:prstGeom>
          <a:solidFill>
            <a:srgbClr val="152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094E047A-F178-705E-FAD7-47D4447058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6329"/>
            <a:ext cx="12192000" cy="2491648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E94368FD-4085-B659-9562-109799DBBCDC}"/>
              </a:ext>
            </a:extLst>
          </p:cNvPr>
          <p:cNvSpPr txBox="1">
            <a:spLocks/>
          </p:cNvSpPr>
          <p:nvPr/>
        </p:nvSpPr>
        <p:spPr>
          <a:xfrm>
            <a:off x="2605127" y="2325824"/>
            <a:ext cx="7351673" cy="1265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600"/>
              </a:lnSpc>
              <a:spcBef>
                <a:spcPts val="0"/>
              </a:spcBef>
            </a:pPr>
            <a:r>
              <a:rPr lang="pt-BR" sz="8800" dirty="0">
                <a:solidFill>
                  <a:srgbClr val="F39200"/>
                </a:solidFill>
                <a:latin typeface="Montserrat Black" pitchFamily="2" charset="0"/>
                <a:ea typeface="Navigo Black" panose="02070503070706040303" pitchFamily="18" charset="0"/>
              </a:rPr>
              <a:t>GRACIAS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81A85B15-E79F-D8F0-3439-55C73FCC30EF}"/>
              </a:ext>
            </a:extLst>
          </p:cNvPr>
          <p:cNvSpPr txBox="1">
            <a:spLocks/>
          </p:cNvSpPr>
          <p:nvPr/>
        </p:nvSpPr>
        <p:spPr>
          <a:xfrm>
            <a:off x="2605126" y="1327810"/>
            <a:ext cx="7351673" cy="1265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600"/>
              </a:lnSpc>
              <a:spcBef>
                <a:spcPts val="0"/>
              </a:spcBef>
            </a:pPr>
            <a:r>
              <a:rPr lang="pt-BR" sz="8800" dirty="0">
                <a:ln>
                  <a:solidFill>
                    <a:srgbClr val="5CA6FF"/>
                  </a:solidFill>
                </a:ln>
                <a:noFill/>
                <a:latin typeface="Montserrat Black" pitchFamily="2" charset="0"/>
                <a:ea typeface="Navigo Black" panose="02070503070706040303" pitchFamily="18" charset="0"/>
              </a:rPr>
              <a:t>OBRIGADO</a:t>
            </a:r>
          </a:p>
        </p:txBody>
      </p:sp>
      <p:pic>
        <p:nvPicPr>
          <p:cNvPr id="4" name="Imagem 3" descr="Texto branco sobre fundo preto&#10;&#10;Descrição gerada automaticamente com confiança média">
            <a:extLst>
              <a:ext uri="{FF2B5EF4-FFF2-40B4-BE49-F238E27FC236}">
                <a16:creationId xmlns:a16="http://schemas.microsoft.com/office/drawing/2014/main" id="{DB3A9A18-10A7-B080-916C-7918B217A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2" y="3954094"/>
            <a:ext cx="4435962" cy="2933883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8BA55F2A-B7CE-11E5-52D9-9538AF5F91BB}"/>
              </a:ext>
            </a:extLst>
          </p:cNvPr>
          <p:cNvGrpSpPr/>
          <p:nvPr/>
        </p:nvGrpSpPr>
        <p:grpSpPr>
          <a:xfrm>
            <a:off x="0" y="5264"/>
            <a:ext cx="12192002" cy="101756"/>
            <a:chOff x="-2" y="4572"/>
            <a:chExt cx="11229806" cy="64008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28914E42-A213-B9A4-C3D7-24E778533709}"/>
                </a:ext>
              </a:extLst>
            </p:cNvPr>
            <p:cNvSpPr/>
            <p:nvPr/>
          </p:nvSpPr>
          <p:spPr>
            <a:xfrm>
              <a:off x="-2" y="4572"/>
              <a:ext cx="3743269" cy="64008"/>
            </a:xfrm>
            <a:prstGeom prst="rect">
              <a:avLst/>
            </a:prstGeom>
            <a:solidFill>
              <a:srgbClr val="5CA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E08819EB-29B7-30EF-9E31-54B3E70EF456}"/>
                </a:ext>
              </a:extLst>
            </p:cNvPr>
            <p:cNvSpPr/>
            <p:nvPr/>
          </p:nvSpPr>
          <p:spPr>
            <a:xfrm>
              <a:off x="3743267" y="4572"/>
              <a:ext cx="3743269" cy="64008"/>
            </a:xfrm>
            <a:prstGeom prst="rect">
              <a:avLst/>
            </a:prstGeom>
            <a:solidFill>
              <a:srgbClr val="831F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972DFD74-C7A4-6CC6-6964-02A348687723}"/>
                </a:ext>
              </a:extLst>
            </p:cNvPr>
            <p:cNvSpPr/>
            <p:nvPr/>
          </p:nvSpPr>
          <p:spPr>
            <a:xfrm>
              <a:off x="7486535" y="4572"/>
              <a:ext cx="3743269" cy="6400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258541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D1D29D6-3496-252D-D50E-0069A57DFD5E}"/>
              </a:ext>
            </a:extLst>
          </p:cNvPr>
          <p:cNvSpPr/>
          <p:nvPr/>
        </p:nvSpPr>
        <p:spPr>
          <a:xfrm rot="5400000">
            <a:off x="-2459" y="-7012"/>
            <a:ext cx="1096416" cy="1091497"/>
          </a:xfrm>
          <a:prstGeom prst="rect">
            <a:avLst/>
          </a:prstGeom>
          <a:solidFill>
            <a:srgbClr val="152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FA75A5A-2C90-4032-938A-3AA71FEA09BD}"/>
              </a:ext>
            </a:extLst>
          </p:cNvPr>
          <p:cNvGrpSpPr/>
          <p:nvPr/>
        </p:nvGrpSpPr>
        <p:grpSpPr>
          <a:xfrm>
            <a:off x="234473" y="222215"/>
            <a:ext cx="594789" cy="573285"/>
            <a:chOff x="52939" y="604308"/>
            <a:chExt cx="594789" cy="573285"/>
          </a:xfrm>
          <a:noFill/>
        </p:grpSpPr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1A89AAA7-FBFB-722D-E400-D6A9A6D3A8BC}"/>
                </a:ext>
              </a:extLst>
            </p:cNvPr>
            <p:cNvSpPr/>
            <p:nvPr/>
          </p:nvSpPr>
          <p:spPr>
            <a:xfrm>
              <a:off x="73400" y="767292"/>
              <a:ext cx="543713" cy="410301"/>
            </a:xfrm>
            <a:custGeom>
              <a:avLst/>
              <a:gdLst>
                <a:gd name="connsiteX0" fmla="*/ 651809 w 651809"/>
                <a:gd name="connsiteY0" fmla="*/ 325841 h 491873"/>
                <a:gd name="connsiteX1" fmla="*/ 325968 w 651809"/>
                <a:gd name="connsiteY1" fmla="*/ 0 h 491873"/>
                <a:gd name="connsiteX2" fmla="*/ 0 w 651809"/>
                <a:gd name="connsiteY2" fmla="*/ 325841 h 491873"/>
                <a:gd name="connsiteX3" fmla="*/ 113314 w 651809"/>
                <a:gd name="connsiteY3" fmla="*/ 325841 h 491873"/>
                <a:gd name="connsiteX4" fmla="*/ 113314 w 651809"/>
                <a:gd name="connsiteY4" fmla="*/ 491874 h 491873"/>
                <a:gd name="connsiteX5" fmla="*/ 538622 w 651809"/>
                <a:gd name="connsiteY5" fmla="*/ 491874 h 491873"/>
                <a:gd name="connsiteX6" fmla="*/ 538622 w 651809"/>
                <a:gd name="connsiteY6" fmla="*/ 325841 h 491873"/>
                <a:gd name="connsiteX7" fmla="*/ 651809 w 651809"/>
                <a:gd name="connsiteY7" fmla="*/ 325841 h 49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1809" h="491873">
                  <a:moveTo>
                    <a:pt x="651809" y="325841"/>
                  </a:moveTo>
                  <a:lnTo>
                    <a:pt x="325968" y="0"/>
                  </a:lnTo>
                  <a:lnTo>
                    <a:pt x="0" y="325841"/>
                  </a:lnTo>
                  <a:lnTo>
                    <a:pt x="113314" y="325841"/>
                  </a:lnTo>
                  <a:lnTo>
                    <a:pt x="113314" y="491874"/>
                  </a:lnTo>
                  <a:lnTo>
                    <a:pt x="538622" y="491874"/>
                  </a:lnTo>
                  <a:lnTo>
                    <a:pt x="538622" y="325841"/>
                  </a:lnTo>
                  <a:lnTo>
                    <a:pt x="651809" y="325841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1FF32C6E-722E-E8EB-8829-6D51A128E9E1}"/>
                </a:ext>
              </a:extLst>
            </p:cNvPr>
            <p:cNvSpPr/>
            <p:nvPr/>
          </p:nvSpPr>
          <p:spPr>
            <a:xfrm>
              <a:off x="52939" y="604308"/>
              <a:ext cx="594789" cy="299037"/>
            </a:xfrm>
            <a:custGeom>
              <a:avLst/>
              <a:gdLst>
                <a:gd name="connsiteX0" fmla="*/ 0 w 713039"/>
                <a:gd name="connsiteY0" fmla="*/ 0 h 358488"/>
                <a:gd name="connsiteX1" fmla="*/ 0 w 713039"/>
                <a:gd name="connsiteY1" fmla="*/ 358489 h 358488"/>
                <a:gd name="connsiteX2" fmla="*/ 356583 w 713039"/>
                <a:gd name="connsiteY2" fmla="*/ 5462 h 358488"/>
                <a:gd name="connsiteX3" fmla="*/ 713039 w 713039"/>
                <a:gd name="connsiteY3" fmla="*/ 358489 h 358488"/>
                <a:gd name="connsiteX4" fmla="*/ 713039 w 713039"/>
                <a:gd name="connsiteY4" fmla="*/ 0 h 358488"/>
                <a:gd name="connsiteX5" fmla="*/ 0 w 713039"/>
                <a:gd name="connsiteY5" fmla="*/ 0 h 35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3039" h="358488">
                  <a:moveTo>
                    <a:pt x="0" y="0"/>
                  </a:moveTo>
                  <a:lnTo>
                    <a:pt x="0" y="358489"/>
                  </a:lnTo>
                  <a:lnTo>
                    <a:pt x="356583" y="5462"/>
                  </a:lnTo>
                  <a:lnTo>
                    <a:pt x="713039" y="358489"/>
                  </a:lnTo>
                  <a:lnTo>
                    <a:pt x="7130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pt-BR" dirty="0"/>
            </a:p>
          </p:txBody>
        </p:sp>
      </p:grpSp>
      <p:sp>
        <p:nvSpPr>
          <p:cNvPr id="18" name="Subtítulo 2">
            <a:extLst>
              <a:ext uri="{FF2B5EF4-FFF2-40B4-BE49-F238E27FC236}">
                <a16:creationId xmlns:a16="http://schemas.microsoft.com/office/drawing/2014/main" id="{6653045A-5CFC-A0C8-B5C9-7B6248B6716E}"/>
              </a:ext>
            </a:extLst>
          </p:cNvPr>
          <p:cNvSpPr txBox="1">
            <a:spLocks/>
          </p:cNvSpPr>
          <p:nvPr/>
        </p:nvSpPr>
        <p:spPr>
          <a:xfrm>
            <a:off x="1681074" y="2107219"/>
            <a:ext cx="4906762" cy="2028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5400" dirty="0" err="1">
                <a:solidFill>
                  <a:srgbClr val="152F4E"/>
                </a:solidFill>
                <a:latin typeface="Montserrat Black" pitchFamily="2" charset="0"/>
                <a:ea typeface="Navigo Black" panose="02070503070706040303" pitchFamily="18" charset="0"/>
              </a:rPr>
              <a:t>Ampliación</a:t>
            </a:r>
            <a:r>
              <a:rPr lang="pt-BR" sz="5400" dirty="0">
                <a:solidFill>
                  <a:srgbClr val="152F4E"/>
                </a:solidFill>
                <a:latin typeface="Montserrat Black" pitchFamily="2" charset="0"/>
                <a:ea typeface="Navigo Black" panose="02070503070706040303" pitchFamily="18" charset="0"/>
              </a:rPr>
              <a:t> y </a:t>
            </a:r>
            <a:r>
              <a:rPr lang="pt-BR" sz="5400" dirty="0" err="1">
                <a:solidFill>
                  <a:srgbClr val="152F4E"/>
                </a:solidFill>
                <a:latin typeface="Montserrat Black" pitchFamily="2" charset="0"/>
                <a:ea typeface="Navigo Black" panose="02070503070706040303" pitchFamily="18" charset="0"/>
              </a:rPr>
              <a:t>mejoras</a:t>
            </a:r>
            <a:endParaRPr lang="pt-BR" sz="5400" dirty="0">
              <a:solidFill>
                <a:srgbClr val="152F4E"/>
              </a:solidFill>
              <a:latin typeface="Montserrat Black" pitchFamily="2" charset="0"/>
              <a:ea typeface="Navigo Black" panose="02070503070706040303" pitchFamily="18" charset="0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43E6F686-DEFB-60A8-76D4-CAB857AD07E8}"/>
              </a:ext>
            </a:extLst>
          </p:cNvPr>
          <p:cNvGrpSpPr/>
          <p:nvPr/>
        </p:nvGrpSpPr>
        <p:grpSpPr>
          <a:xfrm>
            <a:off x="7543800" y="0"/>
            <a:ext cx="4648200" cy="6858000"/>
            <a:chOff x="7543800" y="0"/>
            <a:chExt cx="4648200" cy="6858000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3FB38EB1-AB0E-8A05-146A-051BA83D6F25}"/>
                </a:ext>
              </a:extLst>
            </p:cNvPr>
            <p:cNvSpPr/>
            <p:nvPr/>
          </p:nvSpPr>
          <p:spPr>
            <a:xfrm flipH="1">
              <a:off x="7543800" y="0"/>
              <a:ext cx="4648200" cy="6858000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3" name="Imagem 22" descr="Imagem de desenho animado&#10;&#10;Descrição gerada automaticamente com confiança média">
              <a:extLst>
                <a:ext uri="{FF2B5EF4-FFF2-40B4-BE49-F238E27FC236}">
                  <a16:creationId xmlns:a16="http://schemas.microsoft.com/office/drawing/2014/main" id="{60EB8FA2-0628-DB9F-8A2E-9E7F2278D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3800" y="3736501"/>
              <a:ext cx="4648200" cy="3076861"/>
            </a:xfrm>
            <a:prstGeom prst="rect">
              <a:avLst/>
            </a:prstGeom>
          </p:spPr>
        </p:pic>
      </p:grpSp>
      <p:sp>
        <p:nvSpPr>
          <p:cNvPr id="12" name="Retângulo 11">
            <a:extLst>
              <a:ext uri="{FF2B5EF4-FFF2-40B4-BE49-F238E27FC236}">
                <a16:creationId xmlns:a16="http://schemas.microsoft.com/office/drawing/2014/main" id="{B0B6E9F0-DEAF-C7B3-1A9A-CC0453D97BE3}"/>
              </a:ext>
            </a:extLst>
          </p:cNvPr>
          <p:cNvSpPr/>
          <p:nvPr/>
        </p:nvSpPr>
        <p:spPr>
          <a:xfrm>
            <a:off x="-3" y="1066834"/>
            <a:ext cx="1091499" cy="5816824"/>
          </a:xfrm>
          <a:prstGeom prst="rect">
            <a:avLst/>
          </a:prstGeom>
          <a:solidFill>
            <a:srgbClr val="5CA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0741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MÁS INVERSIONES</a:t>
            </a:r>
          </a:p>
          <a:p>
            <a:r>
              <a:rPr lang="es-ES" sz="2400" b="1" dirty="0">
                <a:solidFill>
                  <a:schemeClr val="accent4">
                    <a:lumMod val="50000"/>
                  </a:schemeClr>
                </a:solidFill>
              </a:rPr>
              <a:t>Obligaciones de inversión (Metas en el PEC)</a:t>
            </a:r>
            <a:endParaRPr lang="pt-BR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1B0FC43-6ABC-F21F-E569-FD52AAE13A9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683D3E1-FA7D-5B1B-E0E3-DC90CB6FD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66" y="1443927"/>
            <a:ext cx="11749667" cy="483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39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MAIS INVESTIMENTOS</a:t>
            </a:r>
          </a:p>
          <a:p>
            <a:r>
              <a:rPr lang="pt-BR" sz="2400" b="1" dirty="0">
                <a:solidFill>
                  <a:schemeClr val="accent4">
                    <a:lumMod val="50000"/>
                  </a:schemeClr>
                </a:solidFill>
              </a:rPr>
              <a:t>Obrigações de investimento – Recuperação e melhorias no CUF</a:t>
            </a:r>
          </a:p>
        </p:txBody>
      </p:sp>
      <p:pic>
        <p:nvPicPr>
          <p:cNvPr id="2" name="Imagem 1" descr="Ver a imagem de origem">
            <a:extLst>
              <a:ext uri="{FF2B5EF4-FFF2-40B4-BE49-F238E27FC236}">
                <a16:creationId xmlns:a16="http://schemas.microsoft.com/office/drawing/2014/main" id="{7922DBDE-7CF7-0C4E-01A6-A7FA065CD4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r="3167"/>
          <a:stretch/>
        </p:blipFill>
        <p:spPr bwMode="auto">
          <a:xfrm>
            <a:off x="199293" y="1595197"/>
            <a:ext cx="3305908" cy="185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Uma imagem contendo edifício, carro, metal, estacionado&#10;&#10;Descrição gerada automaticamente">
            <a:extLst>
              <a:ext uri="{FF2B5EF4-FFF2-40B4-BE49-F238E27FC236}">
                <a16:creationId xmlns:a16="http://schemas.microsoft.com/office/drawing/2014/main" id="{227A11EC-B6AA-EAB2-9D09-364EE64047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296" y="1595197"/>
            <a:ext cx="2371948" cy="1858617"/>
          </a:xfrm>
          <a:prstGeom prst="rect">
            <a:avLst/>
          </a:prstGeom>
        </p:spPr>
      </p:pic>
      <p:pic>
        <p:nvPicPr>
          <p:cNvPr id="5" name="Picture 7194" descr="Diagrama&#10;&#10;Descrição gerada automaticamente">
            <a:extLst>
              <a:ext uri="{FF2B5EF4-FFF2-40B4-BE49-F238E27FC236}">
                <a16:creationId xmlns:a16="http://schemas.microsoft.com/office/drawing/2014/main" id="{2CCA1FAF-6883-0E48-8DCB-C13B96548B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2" t="81897" r="84940" b="2636"/>
          <a:stretch/>
        </p:blipFill>
        <p:spPr>
          <a:xfrm>
            <a:off x="6619746" y="1564454"/>
            <a:ext cx="2371947" cy="1841380"/>
          </a:xfrm>
          <a:prstGeom prst="rect">
            <a:avLst/>
          </a:prstGeom>
        </p:spPr>
      </p:pic>
      <p:pic>
        <p:nvPicPr>
          <p:cNvPr id="6" name="Picture 719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7D33EB1B-B36B-92D4-1C98-169AF3879C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237" t="3996" r="363" b="61482"/>
          <a:stretch/>
        </p:blipFill>
        <p:spPr>
          <a:xfrm>
            <a:off x="9211324" y="1564454"/>
            <a:ext cx="2601139" cy="184138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5E06FD3-A88A-48AE-562F-1E9839353E2C}"/>
              </a:ext>
            </a:extLst>
          </p:cNvPr>
          <p:cNvSpPr txBox="1"/>
          <p:nvPr/>
        </p:nvSpPr>
        <p:spPr>
          <a:xfrm>
            <a:off x="199293" y="3560369"/>
            <a:ext cx="11613170" cy="40011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000" b="1" dirty="0">
                <a:solidFill>
                  <a:schemeClr val="tx1"/>
                </a:solidFill>
                <a:cs typeface="Arial" panose="020B0604020202020204" pitchFamily="34" charset="0"/>
              </a:rPr>
              <a:t>2x Scanner de cargas – 4x câmaras frias – Recomposição do passeio e paisagismo – Iluminação em LED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041F9C1-5E44-68E0-5A25-D0964E878C28}"/>
              </a:ext>
            </a:extLst>
          </p:cNvPr>
          <p:cNvSpPr txBox="1"/>
          <p:nvPr/>
        </p:nvSpPr>
        <p:spPr>
          <a:xfrm>
            <a:off x="285751" y="6347450"/>
            <a:ext cx="11906250" cy="40011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/>
                </a:solidFill>
                <a:cs typeface="Arial" panose="020B0604020202020204" pitchFamily="34" charset="0"/>
              </a:rPr>
              <a:t>Recuperação de pavimentos – Ampliação da inspeção de </a:t>
            </a:r>
            <a:r>
              <a:rPr lang="pt-BR" sz="2000" b="1">
                <a:solidFill>
                  <a:schemeClr val="tx1"/>
                </a:solidFill>
                <a:cs typeface="Arial" panose="020B0604020202020204" pitchFamily="34" charset="0"/>
              </a:rPr>
              <a:t>veículos leves</a:t>
            </a:r>
            <a:endParaRPr lang="pt-BR" sz="20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2" descr="Quais são os tipos de rolo e como se consegue a compactação desejada?">
            <a:extLst>
              <a:ext uri="{FF2B5EF4-FFF2-40B4-BE49-F238E27FC236}">
                <a16:creationId xmlns:a16="http://schemas.microsoft.com/office/drawing/2014/main" id="{22492500-A1D6-8118-10C9-ADE687848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978" y="4440405"/>
            <a:ext cx="3487434" cy="184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oncreto Armado - Ingegeek">
            <a:extLst>
              <a:ext uri="{FF2B5EF4-FFF2-40B4-BE49-F238E27FC236}">
                <a16:creationId xmlns:a16="http://schemas.microsoft.com/office/drawing/2014/main" id="{71BB54F2-0B70-0162-8D1F-6CA897BEA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972" y="4440404"/>
            <a:ext cx="3487436" cy="184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C06C9E2-797E-B84B-A452-24308982F73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B017B7A-E108-942C-38D8-C8983FE38A1C}"/>
              </a:ext>
            </a:extLst>
          </p:cNvPr>
          <p:cNvSpPr txBox="1"/>
          <p:nvPr/>
        </p:nvSpPr>
        <p:spPr>
          <a:xfrm>
            <a:off x="907575" y="3856183"/>
            <a:ext cx="141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2027 y 2028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7FF4D0E-1DDB-9EB8-D34D-7C1D1B718864}"/>
              </a:ext>
            </a:extLst>
          </p:cNvPr>
          <p:cNvSpPr txBox="1"/>
          <p:nvPr/>
        </p:nvSpPr>
        <p:spPr>
          <a:xfrm>
            <a:off x="3535407" y="3856183"/>
            <a:ext cx="708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2028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C5E3AD1-3D22-0AEA-5EE8-C2B03603713D}"/>
              </a:ext>
            </a:extLst>
          </p:cNvPr>
          <p:cNvSpPr txBox="1"/>
          <p:nvPr/>
        </p:nvSpPr>
        <p:spPr>
          <a:xfrm>
            <a:off x="6531747" y="3856183"/>
            <a:ext cx="708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2028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255B52D-9AB2-D4DF-0806-E01BE5C9828E}"/>
              </a:ext>
            </a:extLst>
          </p:cNvPr>
          <p:cNvSpPr txBox="1"/>
          <p:nvPr/>
        </p:nvSpPr>
        <p:spPr>
          <a:xfrm>
            <a:off x="9927077" y="3864117"/>
            <a:ext cx="708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2027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A9452B9-FA13-9306-BA47-53F18005E7D1}"/>
              </a:ext>
            </a:extLst>
          </p:cNvPr>
          <p:cNvSpPr txBox="1"/>
          <p:nvPr/>
        </p:nvSpPr>
        <p:spPr>
          <a:xfrm>
            <a:off x="907575" y="5391083"/>
            <a:ext cx="1568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2025 a 2029</a:t>
            </a:r>
          </a:p>
        </p:txBody>
      </p:sp>
    </p:spTree>
    <p:extLst>
      <p:ext uri="{BB962C8B-B14F-4D97-AF65-F5344CB8AC3E}">
        <p14:creationId xmlns:p14="http://schemas.microsoft.com/office/powerpoint/2010/main" val="1882417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MÁS OBRAS</a:t>
            </a:r>
          </a:p>
          <a:p>
            <a:r>
              <a:rPr lang="es-ES" sz="2400" b="1" dirty="0">
                <a:solidFill>
                  <a:schemeClr val="accent4">
                    <a:lumMod val="50000"/>
                  </a:schemeClr>
                </a:solidFill>
              </a:rPr>
              <a:t>Ampliación del Escáner, Escala y Mejoras a los Sistemas Operativos</a:t>
            </a:r>
            <a:endParaRPr lang="pt-BR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12370BB-4CEA-EB1C-6CA5-CAC2A14F1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482" y="1765116"/>
            <a:ext cx="4086225" cy="27432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857CC76-69DA-E812-AB4D-EFF87F4F3BAB}"/>
              </a:ext>
            </a:extLst>
          </p:cNvPr>
          <p:cNvSpPr txBox="1"/>
          <p:nvPr/>
        </p:nvSpPr>
        <p:spPr>
          <a:xfrm>
            <a:off x="595423" y="2675051"/>
            <a:ext cx="2721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Ampliación del número de escáneres y básculas.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44B7E78-E1A1-2BC0-8F88-8059B877D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35" y="4630964"/>
            <a:ext cx="5419725" cy="17145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236C356-1058-ABC4-ECBB-0BA72CDEC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873" y="3115452"/>
            <a:ext cx="3540642" cy="236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AA3A78A-287F-EE9B-B7A4-123E32531B9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2564176-AF91-FA9F-8FE3-BA62C7FE7722}"/>
              </a:ext>
            </a:extLst>
          </p:cNvPr>
          <p:cNvSpPr txBox="1"/>
          <p:nvPr/>
        </p:nvSpPr>
        <p:spPr>
          <a:xfrm>
            <a:off x="1779445" y="3444030"/>
            <a:ext cx="141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2027 y 2028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0B160D2-3DFF-1E29-E5D1-FDF98F50C0D4}"/>
              </a:ext>
            </a:extLst>
          </p:cNvPr>
          <p:cNvSpPr txBox="1"/>
          <p:nvPr/>
        </p:nvSpPr>
        <p:spPr>
          <a:xfrm>
            <a:off x="3026999" y="6349846"/>
            <a:ext cx="141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2028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A7BB8AA-6FE2-26A8-0EB2-7902C0791E4C}"/>
              </a:ext>
            </a:extLst>
          </p:cNvPr>
          <p:cNvSpPr txBox="1"/>
          <p:nvPr/>
        </p:nvSpPr>
        <p:spPr>
          <a:xfrm>
            <a:off x="9336597" y="5488214"/>
            <a:ext cx="141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553695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MÁS OBRAS</a:t>
            </a:r>
          </a:p>
          <a:p>
            <a:r>
              <a:rPr lang="es-ES" sz="2400" b="1" dirty="0">
                <a:solidFill>
                  <a:schemeClr val="accent4">
                    <a:lumMod val="50000"/>
                  </a:schemeClr>
                </a:solidFill>
              </a:rPr>
              <a:t>Pavimentación de patios y vías de acceso</a:t>
            </a:r>
            <a:endParaRPr lang="pt-BR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D6C9A42-D1E0-60E0-3053-08A4CFF5D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62" y="1807533"/>
            <a:ext cx="6827357" cy="45356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457F449-E44B-98FA-95B1-ED6781BF16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5FD2401-6A4E-269C-7A3B-F545DA333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4404" y="2731815"/>
            <a:ext cx="3493696" cy="245707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CF2B1DE-A843-2BB0-B2A6-253A23EA590F}"/>
              </a:ext>
            </a:extLst>
          </p:cNvPr>
          <p:cNvSpPr txBox="1"/>
          <p:nvPr/>
        </p:nvSpPr>
        <p:spPr>
          <a:xfrm>
            <a:off x="9336597" y="5488214"/>
            <a:ext cx="141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2025 a 2029</a:t>
            </a:r>
          </a:p>
        </p:txBody>
      </p:sp>
    </p:spTree>
    <p:extLst>
      <p:ext uri="{BB962C8B-B14F-4D97-AF65-F5344CB8AC3E}">
        <p14:creationId xmlns:p14="http://schemas.microsoft.com/office/powerpoint/2010/main" val="1176214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3C9624-1AE5-1529-38DC-3E677ED44E33}"/>
              </a:ext>
            </a:extLst>
          </p:cNvPr>
          <p:cNvGrpSpPr/>
          <p:nvPr/>
        </p:nvGrpSpPr>
        <p:grpSpPr>
          <a:xfrm>
            <a:off x="-1" y="0"/>
            <a:ext cx="12192001" cy="1233168"/>
            <a:chOff x="-1" y="0"/>
            <a:chExt cx="12192001" cy="1233168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5F3C956-7F8D-F573-E01B-CD37D5071EE9}"/>
                </a:ext>
              </a:extLst>
            </p:cNvPr>
            <p:cNvSpPr/>
            <p:nvPr/>
          </p:nvSpPr>
          <p:spPr>
            <a:xfrm flipH="1">
              <a:off x="-1" y="0"/>
              <a:ext cx="10753163" cy="1233168"/>
            </a:xfrm>
            <a:prstGeom prst="rect">
              <a:avLst/>
            </a:prstGeom>
            <a:solidFill>
              <a:srgbClr val="152F4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B073DB-A318-877F-D2CA-07415DD83599}"/>
                </a:ext>
              </a:extLst>
            </p:cNvPr>
            <p:cNvSpPr/>
            <p:nvPr/>
          </p:nvSpPr>
          <p:spPr>
            <a:xfrm flipH="1">
              <a:off x="10744200" y="0"/>
              <a:ext cx="1447800" cy="123316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831F82"/>
                </a:solidFill>
              </a:endParaRPr>
            </a:p>
          </p:txBody>
        </p:sp>
      </p:grpSp>
      <p:sp>
        <p:nvSpPr>
          <p:cNvPr id="18" name="Título 3">
            <a:extLst>
              <a:ext uri="{FF2B5EF4-FFF2-40B4-BE49-F238E27FC236}">
                <a16:creationId xmlns:a16="http://schemas.microsoft.com/office/drawing/2014/main" id="{766280DC-0135-83CE-5B5E-A7484E18A90F}"/>
              </a:ext>
            </a:extLst>
          </p:cNvPr>
          <p:cNvSpPr txBox="1">
            <a:spLocks/>
          </p:cNvSpPr>
          <p:nvPr/>
        </p:nvSpPr>
        <p:spPr>
          <a:xfrm>
            <a:off x="328034" y="243598"/>
            <a:ext cx="10178601" cy="738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MÁS OBRAS</a:t>
            </a:r>
          </a:p>
          <a:p>
            <a:r>
              <a:rPr lang="es-ES" sz="2800" b="1" dirty="0">
                <a:solidFill>
                  <a:schemeClr val="accent4">
                    <a:lumMod val="50000"/>
                  </a:schemeClr>
                </a:solidFill>
              </a:rPr>
              <a:t>Pavimentación de patios y vías de acceso</a:t>
            </a:r>
            <a:endParaRPr lang="pt-BR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22093D6-B00E-9B9D-880F-5AD927CAE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50" y="2022843"/>
            <a:ext cx="5626775" cy="394632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41D51C4-A348-CFDF-BC0F-924E6FBC9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276" y="2022844"/>
            <a:ext cx="5626774" cy="394632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D05E495-A3D7-349A-94EE-6D585AEF434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0683" y="0"/>
            <a:ext cx="733284" cy="123316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F1AEA61-E2D2-30EA-8832-3531621D8B3B}"/>
              </a:ext>
            </a:extLst>
          </p:cNvPr>
          <p:cNvSpPr txBox="1"/>
          <p:nvPr/>
        </p:nvSpPr>
        <p:spPr>
          <a:xfrm>
            <a:off x="2276578" y="1476766"/>
            <a:ext cx="141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2025 a 2029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5B45268-3705-755B-F11D-C3A90562B689}"/>
              </a:ext>
            </a:extLst>
          </p:cNvPr>
          <p:cNvSpPr txBox="1"/>
          <p:nvPr/>
        </p:nvSpPr>
        <p:spPr>
          <a:xfrm>
            <a:off x="8613583" y="1476766"/>
            <a:ext cx="141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528146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00"/>
        </a:solidFill>
        <a:ln w="9525"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571347d-99ba-4ce0-a3b0-9855ea9ba00f" xsi:nil="true"/>
    <lcf76f155ced4ddcb4097134ff3c332f xmlns="fb8372c4-afed-46e2-b6b4-2ed21021352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B1B2D8BAAEE354199418F2A58723223" ma:contentTypeVersion="11" ma:contentTypeDescription="Crie um novo documento." ma:contentTypeScope="" ma:versionID="82ac9e19008c9dd65f1095272aedcd31">
  <xsd:schema xmlns:xsd="http://www.w3.org/2001/XMLSchema" xmlns:xs="http://www.w3.org/2001/XMLSchema" xmlns:p="http://schemas.microsoft.com/office/2006/metadata/properties" xmlns:ns2="fb8372c4-afed-46e2-b6b4-2ed21021352b" xmlns:ns3="b571347d-99ba-4ce0-a3b0-9855ea9ba00f" targetNamespace="http://schemas.microsoft.com/office/2006/metadata/properties" ma:root="true" ma:fieldsID="07528abd3f6b57bc6e95b7954bed75fc" ns2:_="" ns3:_="">
    <xsd:import namespace="fb8372c4-afed-46e2-b6b4-2ed21021352b"/>
    <xsd:import namespace="b571347d-99ba-4ce0-a3b0-9855ea9ba0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8372c4-afed-46e2-b6b4-2ed2102135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400ea289-3ad9-475d-94d4-ace0621ad8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71347d-99ba-4ce0-a3b0-9855ea9ba00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20c13c2-4f4c-424b-b20b-c57354e26963}" ma:internalName="TaxCatchAll" ma:showField="CatchAllData" ma:web="b571347d-99ba-4ce0-a3b0-9855ea9ba0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8A66CE5-5C86-4B4F-AD83-ADA65E80403C}">
  <ds:schemaRefs>
    <ds:schemaRef ds:uri="http://www.w3.org/XML/1998/namespace"/>
    <ds:schemaRef ds:uri="http://schemas.microsoft.com/office/2006/metadata/properties"/>
    <ds:schemaRef ds:uri="http://schemas.microsoft.com/office/2006/documentManagement/types"/>
    <ds:schemaRef ds:uri="b571347d-99ba-4ce0-a3b0-9855ea9ba00f"/>
    <ds:schemaRef ds:uri="http://purl.org/dc/terms/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fb8372c4-afed-46e2-b6b4-2ed21021352b"/>
  </ds:schemaRefs>
</ds:datastoreItem>
</file>

<file path=customXml/itemProps2.xml><?xml version="1.0" encoding="utf-8"?>
<ds:datastoreItem xmlns:ds="http://schemas.openxmlformats.org/officeDocument/2006/customXml" ds:itemID="{FD3188B9-612D-4590-A474-A7B57A4BC3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5CF0DC-ECEE-43BB-BC88-D7DF26F824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8372c4-afed-46e2-b6b4-2ed21021352b"/>
    <ds:schemaRef ds:uri="b571347d-99ba-4ce0-a3b0-9855ea9ba0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4653</TotalTime>
  <Words>1480</Words>
  <Application>Microsoft Office PowerPoint</Application>
  <PresentationFormat>Widescreen</PresentationFormat>
  <Paragraphs>283</Paragraphs>
  <Slides>32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42" baseType="lpstr">
      <vt:lpstr>Aptos Narrow</vt:lpstr>
      <vt:lpstr>Arial</vt:lpstr>
      <vt:lpstr>Calibri</vt:lpstr>
      <vt:lpstr>Calibri Light</vt:lpstr>
      <vt:lpstr>Courier New</vt:lpstr>
      <vt:lpstr>Montserrat</vt:lpstr>
      <vt:lpstr>Montserrat Black</vt:lpstr>
      <vt:lpstr>Montserrat Light</vt:lpstr>
      <vt:lpstr>Montserrat SemiBold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aqui</dc:title>
  <dc:creator>nageysiel</dc:creator>
  <cp:lastModifiedBy>Fernanda Godoy Penteado</cp:lastModifiedBy>
  <cp:revision>216</cp:revision>
  <dcterms:created xsi:type="dcterms:W3CDTF">2022-10-07T15:06:21Z</dcterms:created>
  <dcterms:modified xsi:type="dcterms:W3CDTF">2024-09-19T11:40:16Z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1033-4.5.1.7704</vt:lpwstr>
  </property>
  <property fmtid="{D5CDD505-2E9C-101B-9397-08002B2CF9AE}" pid="3" name="ContentTypeId">
    <vt:lpwstr>0x0101003B1B2D8BAAEE354199418F2A58723223</vt:lpwstr>
  </property>
</Properties>
</file>