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7"/>
  </p:notesMasterIdLst>
  <p:sldIdLst>
    <p:sldId id="1973" r:id="rId5"/>
    <p:sldId id="1923" r:id="rId6"/>
    <p:sldId id="1974" r:id="rId7"/>
    <p:sldId id="2126" r:id="rId8"/>
    <p:sldId id="1982" r:id="rId9"/>
    <p:sldId id="2110" r:id="rId10"/>
    <p:sldId id="2143" r:id="rId11"/>
    <p:sldId id="2115" r:id="rId12"/>
    <p:sldId id="2128" r:id="rId13"/>
    <p:sldId id="2129" r:id="rId14"/>
    <p:sldId id="2130" r:id="rId15"/>
    <p:sldId id="2131" r:id="rId16"/>
    <p:sldId id="2132" r:id="rId17"/>
    <p:sldId id="2133" r:id="rId18"/>
    <p:sldId id="2134" r:id="rId19"/>
    <p:sldId id="2135" r:id="rId20"/>
    <p:sldId id="2136" r:id="rId21"/>
    <p:sldId id="2137" r:id="rId22"/>
    <p:sldId id="2114" r:id="rId23"/>
    <p:sldId id="2142" r:id="rId24"/>
    <p:sldId id="1975" r:id="rId25"/>
    <p:sldId id="1976" r:id="rId26"/>
    <p:sldId id="1978" r:id="rId27"/>
    <p:sldId id="1979" r:id="rId28"/>
    <p:sldId id="1977" r:id="rId29"/>
    <p:sldId id="2125" r:id="rId30"/>
    <p:sldId id="1951" r:id="rId31"/>
    <p:sldId id="2139" r:id="rId32"/>
    <p:sldId id="2127" r:id="rId33"/>
    <p:sldId id="2141" r:id="rId34"/>
    <p:sldId id="2144" r:id="rId35"/>
    <p:sldId id="26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33CC"/>
    <a:srgbClr val="FFFF00"/>
    <a:srgbClr val="00B050"/>
    <a:srgbClr val="ED7D31"/>
    <a:srgbClr val="FDE9CC"/>
    <a:srgbClr val="F39200"/>
    <a:srgbClr val="152F4E"/>
    <a:srgbClr val="FFFFFF"/>
    <a:srgbClr val="FEF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5472" autoAdjust="0"/>
  </p:normalViewPr>
  <p:slideViewPr>
    <p:cSldViewPr snapToGrid="0">
      <p:cViewPr varScale="1">
        <p:scale>
          <a:sx n="51" d="100"/>
          <a:sy n="51" d="100"/>
        </p:scale>
        <p:origin x="6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rnanda.penteado\Downloads\20240903%20Rascunho%20tarifas%20de%20ped&#225;gio%20com%20degrau%20tarif&#225;ri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FF33CC"/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 err="1">
                <a:solidFill>
                  <a:srgbClr val="FF33CC"/>
                </a:solidFill>
              </a:rPr>
              <a:t>Pasos</a:t>
            </a:r>
            <a:r>
              <a:rPr lang="pt-BR" sz="1600" dirty="0">
                <a:solidFill>
                  <a:srgbClr val="FF33CC"/>
                </a:solidFill>
              </a:rPr>
              <a:t> </a:t>
            </a:r>
            <a:r>
              <a:rPr lang="pt-BR" sz="1600" dirty="0" err="1">
                <a:solidFill>
                  <a:srgbClr val="FF33CC"/>
                </a:solidFill>
              </a:rPr>
              <a:t>arancelarios</a:t>
            </a:r>
            <a:endParaRPr lang="pt-BR" sz="1600" dirty="0">
              <a:solidFill>
                <a:srgbClr val="FF33CC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FF33CC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Planilha1!$D$5:$J$5</c:f>
              <c:strCache>
                <c:ptCount val="7"/>
                <c:pt idx="0">
                  <c:v>Vigente</c:v>
                </c:pt>
                <c:pt idx="1">
                  <c:v>Ano 1</c:v>
                </c:pt>
                <c:pt idx="2">
                  <c:v>Ano 2</c:v>
                </c:pt>
                <c:pt idx="3">
                  <c:v>Ano 3</c:v>
                </c:pt>
                <c:pt idx="4">
                  <c:v>Ano 4</c:v>
                </c:pt>
                <c:pt idx="5">
                  <c:v>Ano 5</c:v>
                </c:pt>
                <c:pt idx="6">
                  <c:v>Ano 6</c:v>
                </c:pt>
              </c:strCache>
            </c:strRef>
          </c:cat>
          <c:val>
            <c:numRef>
              <c:f>Planilha1!$D$6:$J$6</c:f>
              <c:numCache>
                <c:formatCode>_-* #,##0.00_-;\-* #,##0.00_-;_-* "-"??_-;_-@</c:formatCode>
                <c:ptCount val="7"/>
                <c:pt idx="0">
                  <c:v>15.4</c:v>
                </c:pt>
                <c:pt idx="1">
                  <c:v>13.629000000000001</c:v>
                </c:pt>
                <c:pt idx="2">
                  <c:v>13.860000000000001</c:v>
                </c:pt>
                <c:pt idx="3">
                  <c:v>14.260399999999999</c:v>
                </c:pt>
                <c:pt idx="4">
                  <c:v>14.6454</c:v>
                </c:pt>
                <c:pt idx="5">
                  <c:v>15.092000000000001</c:v>
                </c:pt>
                <c:pt idx="6">
                  <c:v>15.4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DB-4551-9FC5-EDEA132C641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1675999"/>
        <c:axId val="1972687584"/>
      </c:lineChart>
      <c:catAx>
        <c:axId val="516759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72687584"/>
        <c:crosses val="autoZero"/>
        <c:auto val="1"/>
        <c:lblAlgn val="ctr"/>
        <c:lblOffset val="100"/>
        <c:noMultiLvlLbl val="0"/>
      </c:catAx>
      <c:valAx>
        <c:axId val="197268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0_-;\-* #,##0.00_-;_-* &quot;-&quot;??_-;_-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1675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CE9EF-37FD-42DC-9E0B-DEF79E0AC333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1136D-91D1-4031-9DFF-D9B41BD573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04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60FF995-5FE4-4109-809E-48E4CFC729CF}"/>
              </a:ext>
            </a:extLst>
          </p:cNvPr>
          <p:cNvGrpSpPr/>
          <p:nvPr userDrawn="1"/>
        </p:nvGrpSpPr>
        <p:grpSpPr>
          <a:xfrm>
            <a:off x="10266218" y="6346997"/>
            <a:ext cx="1925782" cy="511009"/>
            <a:chOff x="4979324" y="3096625"/>
            <a:chExt cx="2202872" cy="584534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04ECE03-2B03-42E3-A66D-2385CFB102C5}"/>
                </a:ext>
              </a:extLst>
            </p:cNvPr>
            <p:cNvSpPr/>
            <p:nvPr userDrawn="1"/>
          </p:nvSpPr>
          <p:spPr>
            <a:xfrm>
              <a:off x="4979324" y="3331255"/>
              <a:ext cx="2202872" cy="349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0A5BBA4-7830-4C8C-8850-27D2B8F70D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9222" y="3096625"/>
              <a:ext cx="1743075" cy="409575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CA59E6A5-0A57-4251-B34B-9E00B8161C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" y="6412624"/>
            <a:ext cx="10332718" cy="4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3305175"/>
            <a:ext cx="9896475" cy="137159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525" y="4676774"/>
            <a:ext cx="9896475" cy="58102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E06912-6149-4203-B92E-9261C4A94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25" y="4118770"/>
            <a:ext cx="9896475" cy="80009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244F55E-4146-4774-9924-EB5886B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525" y="4918868"/>
            <a:ext cx="9896475" cy="33893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955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9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0" r:id="rId3"/>
    <p:sldLayoutId id="2147483661" r:id="rId4"/>
    <p:sldLayoutId id="2147483650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D1D29D6-3496-252D-D50E-0069A57DFD5E}"/>
              </a:ext>
            </a:extLst>
          </p:cNvPr>
          <p:cNvSpPr/>
          <p:nvPr/>
        </p:nvSpPr>
        <p:spPr>
          <a:xfrm rot="5400000">
            <a:off x="-2459" y="-7012"/>
            <a:ext cx="1096416" cy="1091497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75A5A-2C90-4032-938A-3AA71FEA09BD}"/>
              </a:ext>
            </a:extLst>
          </p:cNvPr>
          <p:cNvGrpSpPr/>
          <p:nvPr/>
        </p:nvGrpSpPr>
        <p:grpSpPr>
          <a:xfrm>
            <a:off x="234473" y="222215"/>
            <a:ext cx="594789" cy="573285"/>
            <a:chOff x="52939" y="604308"/>
            <a:chExt cx="594789" cy="573285"/>
          </a:xfrm>
          <a:noFill/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A89AAA7-FBFB-722D-E400-D6A9A6D3A8BC}"/>
                </a:ext>
              </a:extLst>
            </p:cNvPr>
            <p:cNvSpPr/>
            <p:nvPr/>
          </p:nvSpPr>
          <p:spPr>
            <a:xfrm>
              <a:off x="73400" y="767292"/>
              <a:ext cx="543713" cy="410301"/>
            </a:xfrm>
            <a:custGeom>
              <a:avLst/>
              <a:gdLst>
                <a:gd name="connsiteX0" fmla="*/ 651809 w 651809"/>
                <a:gd name="connsiteY0" fmla="*/ 325841 h 491873"/>
                <a:gd name="connsiteX1" fmla="*/ 325968 w 651809"/>
                <a:gd name="connsiteY1" fmla="*/ 0 h 491873"/>
                <a:gd name="connsiteX2" fmla="*/ 0 w 651809"/>
                <a:gd name="connsiteY2" fmla="*/ 325841 h 491873"/>
                <a:gd name="connsiteX3" fmla="*/ 113314 w 651809"/>
                <a:gd name="connsiteY3" fmla="*/ 325841 h 491873"/>
                <a:gd name="connsiteX4" fmla="*/ 113314 w 651809"/>
                <a:gd name="connsiteY4" fmla="*/ 491874 h 491873"/>
                <a:gd name="connsiteX5" fmla="*/ 538622 w 651809"/>
                <a:gd name="connsiteY5" fmla="*/ 491874 h 491873"/>
                <a:gd name="connsiteX6" fmla="*/ 538622 w 651809"/>
                <a:gd name="connsiteY6" fmla="*/ 325841 h 491873"/>
                <a:gd name="connsiteX7" fmla="*/ 651809 w 651809"/>
                <a:gd name="connsiteY7" fmla="*/ 325841 h 4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809" h="491873">
                  <a:moveTo>
                    <a:pt x="651809" y="325841"/>
                  </a:moveTo>
                  <a:lnTo>
                    <a:pt x="325968" y="0"/>
                  </a:lnTo>
                  <a:lnTo>
                    <a:pt x="0" y="325841"/>
                  </a:lnTo>
                  <a:lnTo>
                    <a:pt x="113314" y="325841"/>
                  </a:lnTo>
                  <a:lnTo>
                    <a:pt x="113314" y="491874"/>
                  </a:lnTo>
                  <a:lnTo>
                    <a:pt x="538622" y="491874"/>
                  </a:lnTo>
                  <a:lnTo>
                    <a:pt x="538622" y="325841"/>
                  </a:lnTo>
                  <a:lnTo>
                    <a:pt x="651809" y="325841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FF32C6E-722E-E8EB-8829-6D51A128E9E1}"/>
                </a:ext>
              </a:extLst>
            </p:cNvPr>
            <p:cNvSpPr/>
            <p:nvPr/>
          </p:nvSpPr>
          <p:spPr>
            <a:xfrm>
              <a:off x="52939" y="604308"/>
              <a:ext cx="594789" cy="299037"/>
            </a:xfrm>
            <a:custGeom>
              <a:avLst/>
              <a:gdLst>
                <a:gd name="connsiteX0" fmla="*/ 0 w 713039"/>
                <a:gd name="connsiteY0" fmla="*/ 0 h 358488"/>
                <a:gd name="connsiteX1" fmla="*/ 0 w 713039"/>
                <a:gd name="connsiteY1" fmla="*/ 358489 h 358488"/>
                <a:gd name="connsiteX2" fmla="*/ 356583 w 713039"/>
                <a:gd name="connsiteY2" fmla="*/ 5462 h 358488"/>
                <a:gd name="connsiteX3" fmla="*/ 713039 w 713039"/>
                <a:gd name="connsiteY3" fmla="*/ 358489 h 358488"/>
                <a:gd name="connsiteX4" fmla="*/ 713039 w 713039"/>
                <a:gd name="connsiteY4" fmla="*/ 0 h 358488"/>
                <a:gd name="connsiteX5" fmla="*/ 0 w 713039"/>
                <a:gd name="connsiteY5" fmla="*/ 0 h 3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039" h="358488">
                  <a:moveTo>
                    <a:pt x="0" y="0"/>
                  </a:moveTo>
                  <a:lnTo>
                    <a:pt x="0" y="358489"/>
                  </a:lnTo>
                  <a:lnTo>
                    <a:pt x="356583" y="5462"/>
                  </a:lnTo>
                  <a:lnTo>
                    <a:pt x="713039" y="358489"/>
                  </a:lnTo>
                  <a:lnTo>
                    <a:pt x="7130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6653045A-5CFC-A0C8-B5C9-7B6248B6716E}"/>
              </a:ext>
            </a:extLst>
          </p:cNvPr>
          <p:cNvSpPr txBox="1">
            <a:spLocks/>
          </p:cNvSpPr>
          <p:nvPr/>
        </p:nvSpPr>
        <p:spPr>
          <a:xfrm>
            <a:off x="1681074" y="2107219"/>
            <a:ext cx="6593350" cy="202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5400" dirty="0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Concessão Ponte internacional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23F0DFB-FE31-B90E-D539-A2BCA3B6B0EB}"/>
              </a:ext>
            </a:extLst>
          </p:cNvPr>
          <p:cNvSpPr txBox="1"/>
          <p:nvPr/>
        </p:nvSpPr>
        <p:spPr>
          <a:xfrm>
            <a:off x="1681074" y="5809173"/>
            <a:ext cx="541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52F4E"/>
                </a:solidFill>
                <a:latin typeface="Montserrat Light" pitchFamily="2" charset="0"/>
              </a:rPr>
              <a:t>São Borja/BR a Santo Tomé/AR e Centro Unificado de Fronteira (CUF)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3E6F686-DEFB-60A8-76D4-CAB857AD07E8}"/>
              </a:ext>
            </a:extLst>
          </p:cNvPr>
          <p:cNvGrpSpPr/>
          <p:nvPr/>
        </p:nvGrpSpPr>
        <p:grpSpPr>
          <a:xfrm>
            <a:off x="7543800" y="0"/>
            <a:ext cx="4648200" cy="6858000"/>
            <a:chOff x="7543800" y="0"/>
            <a:chExt cx="46482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FB38EB1-AB0E-8A05-146A-051BA83D6F25}"/>
                </a:ext>
              </a:extLst>
            </p:cNvPr>
            <p:cNvSpPr/>
            <p:nvPr/>
          </p:nvSpPr>
          <p:spPr>
            <a:xfrm flipH="1">
              <a:off x="7543800" y="0"/>
              <a:ext cx="4648200" cy="6858000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Im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60EB8FA2-0628-DB9F-8A2E-9E7F227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36501"/>
              <a:ext cx="4648200" cy="3076861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6E9F0-DEAF-C7B3-1A9A-CC0453D97BE3}"/>
              </a:ext>
            </a:extLst>
          </p:cNvPr>
          <p:cNvSpPr/>
          <p:nvPr/>
        </p:nvSpPr>
        <p:spPr>
          <a:xfrm>
            <a:off x="-3" y="1066834"/>
            <a:ext cx="1091499" cy="5816824"/>
          </a:xfrm>
          <a:prstGeom prst="rect">
            <a:avLst/>
          </a:prstGeom>
          <a:solidFill>
            <a:srgbClr val="5C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DF56A47D-AF82-5048-DA3C-50D5CC4DD53E}"/>
              </a:ext>
            </a:extLst>
          </p:cNvPr>
          <p:cNvSpPr txBox="1">
            <a:spLocks/>
          </p:cNvSpPr>
          <p:nvPr/>
        </p:nvSpPr>
        <p:spPr>
          <a:xfrm>
            <a:off x="1276268" y="402496"/>
            <a:ext cx="5820526" cy="109641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4000" b="1" dirty="0">
                <a:solidFill>
                  <a:srgbClr val="831F82"/>
                </a:solidFill>
                <a:latin typeface="Montserrat SemiBold" pitchFamily="2" charset="0"/>
                <a:ea typeface="Navigo Black" panose="02070503070706040303" pitchFamily="18" charset="0"/>
              </a:rPr>
              <a:t>COMAB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4000" b="1" dirty="0">
                <a:solidFill>
                  <a:srgbClr val="831F82"/>
                </a:solidFill>
                <a:latin typeface="Montserrat SemiBold" pitchFamily="2" charset="0"/>
                <a:ea typeface="Navigo Black" panose="02070503070706040303" pitchFamily="18" charset="0"/>
              </a:rPr>
              <a:t>Comissão Mista Argentina - Brasil</a:t>
            </a:r>
            <a:endParaRPr lang="pt-BR" sz="5400" b="1" dirty="0">
              <a:solidFill>
                <a:srgbClr val="831F82"/>
              </a:solidFill>
              <a:latin typeface="Montserrat Black" pitchFamily="2" charset="0"/>
              <a:ea typeface="Navigo Black" panose="0207050307070604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8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Pavimentação dos Pátios e Vias de Acesso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D69FF9-9981-092B-6AE6-0FA70EA0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6" y="2923143"/>
            <a:ext cx="4705350" cy="31432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51B2412-B01E-36A3-14E0-7F0647316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79" y="2812941"/>
            <a:ext cx="4752975" cy="32004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F460F3-8BC7-65A6-B17F-A33A054FD408}"/>
              </a:ext>
            </a:extLst>
          </p:cNvPr>
          <p:cNvSpPr txBox="1"/>
          <p:nvPr/>
        </p:nvSpPr>
        <p:spPr>
          <a:xfrm>
            <a:off x="691116" y="1891417"/>
            <a:ext cx="4610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O acesso rodoviário ao lado argentino tem início no entroncamento com a Ruta Nacional, no 14, e estende‐se até o início da Ponte, com 7,61 km de extensão. O acesso percorre uma região localizada fora do perímetro urbano da Cidade de Santo Tomé.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1DDB051-7AD6-50F3-47E7-A25810C8A1B0}"/>
              </a:ext>
            </a:extLst>
          </p:cNvPr>
          <p:cNvSpPr txBox="1"/>
          <p:nvPr/>
        </p:nvSpPr>
        <p:spPr>
          <a:xfrm>
            <a:off x="6489406" y="1928649"/>
            <a:ext cx="461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Acesso rodoviário ao lado brasileiro tem início no entroncamento com a Rodovia BR‐285 (Avenida dos Imigrantes) e estende‐se até o início da Ponte, com 6,60 km de extensão.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8E23FC-5F39-D6DC-7D71-663D42580D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9A18E75-56F1-01F6-CECD-B18619006981}"/>
              </a:ext>
            </a:extLst>
          </p:cNvPr>
          <p:cNvSpPr txBox="1"/>
          <p:nvPr/>
        </p:nvSpPr>
        <p:spPr>
          <a:xfrm>
            <a:off x="5301438" y="6267122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182115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Modernização de Áreas Alfandegárias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2C3967-46C9-A6FB-1273-E0322F93C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479" y="1934684"/>
            <a:ext cx="8621042" cy="368994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21D2A31-341A-EDEA-CF92-F660D4C326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71A4635-D350-95A9-2A30-1412D1B56583}"/>
              </a:ext>
            </a:extLst>
          </p:cNvPr>
          <p:cNvSpPr txBox="1"/>
          <p:nvPr/>
        </p:nvSpPr>
        <p:spPr>
          <a:xfrm>
            <a:off x="5489008" y="5700865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115624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Criação de Novos Espaços de Inspeção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99AAD01-AB18-97E9-3E34-CE89D98EC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94" y="1765374"/>
            <a:ext cx="4829175" cy="45148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D3A0BFD-EC87-28A1-9DD3-B6F751C42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625" y="1795266"/>
            <a:ext cx="6383625" cy="448495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FFE988-ACC9-8948-72F2-C2DF2E6DDF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2A2040F-DBA4-C657-492B-01E0B6485BBF}"/>
              </a:ext>
            </a:extLst>
          </p:cNvPr>
          <p:cNvSpPr txBox="1"/>
          <p:nvPr/>
        </p:nvSpPr>
        <p:spPr>
          <a:xfrm>
            <a:off x="4734265" y="1396042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4127097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Sistemas de Videomonitoramento e Controle de Acessos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22CB6D-29A5-6F23-43F7-9A9C1B5F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32" y="2462057"/>
            <a:ext cx="6368903" cy="32035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CC5DCD9-3072-F1D7-FA59-FF8AAF3DE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177" y="3134811"/>
            <a:ext cx="4857750" cy="18383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C246F07-6567-2529-5C90-02D080F3D9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2C95F93-8100-E90E-E7FB-5D4A29F9379B}"/>
              </a:ext>
            </a:extLst>
          </p:cNvPr>
          <p:cNvSpPr txBox="1"/>
          <p:nvPr/>
        </p:nvSpPr>
        <p:spPr>
          <a:xfrm>
            <a:off x="5594546" y="1814657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18334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Construção de Áreas de Apoio aos Usuários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183256A-225C-60E9-2265-41FB4DF6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05" y="1378071"/>
            <a:ext cx="8211056" cy="511480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06B0071-38C1-227A-7406-F681A4C8FD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BFBDCA1-70ED-2203-7C7A-2904993F53A4}"/>
              </a:ext>
            </a:extLst>
          </p:cNvPr>
          <p:cNvSpPr txBox="1"/>
          <p:nvPr/>
        </p:nvSpPr>
        <p:spPr>
          <a:xfrm>
            <a:off x="5147370" y="1378071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45622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5810"/>
            <a:chOff x="-1" y="0"/>
            <a:chExt cx="12192001" cy="1235810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2642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Melhorias para o Caminhoneiro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865C50-CFB1-FBD4-2F31-3DA7149C1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546" y="1796785"/>
            <a:ext cx="7271053" cy="4746846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6685477-13AF-5BAF-D430-3EAE5CAEAC8D}"/>
              </a:ext>
            </a:extLst>
          </p:cNvPr>
          <p:cNvSpPr txBox="1">
            <a:spLocks/>
          </p:cNvSpPr>
          <p:nvPr/>
        </p:nvSpPr>
        <p:spPr>
          <a:xfrm>
            <a:off x="328034" y="1929171"/>
            <a:ext cx="4420611" cy="779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400" dirty="0"/>
              <a:t>Reformas nas áreas externas</a:t>
            </a:r>
          </a:p>
          <a:p>
            <a:pPr algn="just"/>
            <a:r>
              <a:rPr lang="pt-BR" sz="1400" dirty="0"/>
              <a:t>Nova edificação para área de convivência, sanitário e ambulatório (AR), paisagismo e comunicação visual</a:t>
            </a:r>
          </a:p>
          <a:p>
            <a:pPr algn="just"/>
            <a:endParaRPr lang="pt-BR" sz="1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FBC2BD5-2624-77CB-7564-348671C00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D847CFF-91F9-3F39-F838-0862540357C3}"/>
              </a:ext>
            </a:extLst>
          </p:cNvPr>
          <p:cNvSpPr txBox="1"/>
          <p:nvPr/>
        </p:nvSpPr>
        <p:spPr>
          <a:xfrm>
            <a:off x="3159126" y="3964812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87303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Sistema de Drenagem Eficiente nos Pátios de Caminhões</a:t>
            </a:r>
          </a:p>
        </p:txBody>
      </p:sp>
      <p:pic>
        <p:nvPicPr>
          <p:cNvPr id="2" name="Picture 2" descr="Centros Logisticos">
            <a:extLst>
              <a:ext uri="{FF2B5EF4-FFF2-40B4-BE49-F238E27FC236}">
                <a16:creationId xmlns:a16="http://schemas.microsoft.com/office/drawing/2014/main" id="{E4D771E4-BC89-DDB5-CA3E-2A3BB9DE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3" y="1967023"/>
            <a:ext cx="5920304" cy="42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LF">
            <a:extLst>
              <a:ext uri="{FF2B5EF4-FFF2-40B4-BE49-F238E27FC236}">
                <a16:creationId xmlns:a16="http://schemas.microsoft.com/office/drawing/2014/main" id="{B97CDF98-2421-FB06-9813-C54400CC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80" y="2165210"/>
            <a:ext cx="4773127" cy="38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D876BE3-B3D7-4F0F-C6EF-909B528FAF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2DABD19-DB46-A55B-359C-63B5317EBB17}"/>
              </a:ext>
            </a:extLst>
          </p:cNvPr>
          <p:cNvSpPr txBox="1"/>
          <p:nvPr/>
        </p:nvSpPr>
        <p:spPr>
          <a:xfrm>
            <a:off x="4948852" y="147421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84496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Instalação de Iluminação LED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214C2B-A2D0-D5D4-9097-4FB0C8916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824" y="1378822"/>
            <a:ext cx="8868329" cy="28233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1BCBDC-3355-91BF-80EF-35AFD0969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824" y="4063928"/>
            <a:ext cx="8868329" cy="265584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18BCA8A-D594-A68C-3EC1-73CC3CEA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54AE1D9-6449-1026-F9D7-2C8E7BCDEA2A}"/>
              </a:ext>
            </a:extLst>
          </p:cNvPr>
          <p:cNvSpPr txBox="1"/>
          <p:nvPr/>
        </p:nvSpPr>
        <p:spPr>
          <a:xfrm>
            <a:off x="4668297" y="1382233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98602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Nova Sinalização de Vias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F6AB03A-4441-1CCD-65B2-B6958D64C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537" y="1903339"/>
            <a:ext cx="4352925" cy="4038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DFDB32-9F09-44EC-9601-C8FA3012E8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071FCF7-1886-0603-1D54-3F350A770BC4}"/>
              </a:ext>
            </a:extLst>
          </p:cNvPr>
          <p:cNvSpPr txBox="1"/>
          <p:nvPr/>
        </p:nvSpPr>
        <p:spPr>
          <a:xfrm>
            <a:off x="5147369" y="146799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270928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NOVA MODELAGEM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Possibilidade de investimentos acessórios/extraordinários e receitas acessórias/extraordinárias</a:t>
            </a:r>
          </a:p>
        </p:txBody>
      </p:sp>
      <p:pic>
        <p:nvPicPr>
          <p:cNvPr id="2" name="Imagem 1" descr="Prédio com janelas em cima&#10;&#10;Descrição gerada automaticamente">
            <a:extLst>
              <a:ext uri="{FF2B5EF4-FFF2-40B4-BE49-F238E27FC236}">
                <a16:creationId xmlns:a16="http://schemas.microsoft.com/office/drawing/2014/main" id="{6667D25F-93F8-AB03-E945-EFC246FA4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94" y="2009759"/>
            <a:ext cx="2640598" cy="2146114"/>
          </a:xfrm>
          <a:prstGeom prst="rect">
            <a:avLst/>
          </a:prstGeom>
        </p:spPr>
      </p:pic>
      <p:pic>
        <p:nvPicPr>
          <p:cNvPr id="4" name="Imagem 3" descr="Caminhão de lixo na rua&#10;&#10;Descrição gerada automaticamente com confiança média">
            <a:extLst>
              <a:ext uri="{FF2B5EF4-FFF2-40B4-BE49-F238E27FC236}">
                <a16:creationId xmlns:a16="http://schemas.microsoft.com/office/drawing/2014/main" id="{B3558CCB-0F1E-F285-28F7-D057ECB40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28" y="2016590"/>
            <a:ext cx="2128396" cy="2128396"/>
          </a:xfrm>
          <a:prstGeom prst="rect">
            <a:avLst/>
          </a:prstGeom>
        </p:spPr>
      </p:pic>
      <p:pic>
        <p:nvPicPr>
          <p:cNvPr id="5" name="Imagem 4" descr="Uma imagem contendo no interior, mesa, grande, de madeira&#10;&#10;Descrição gerada automaticamente">
            <a:extLst>
              <a:ext uri="{FF2B5EF4-FFF2-40B4-BE49-F238E27FC236}">
                <a16:creationId xmlns:a16="http://schemas.microsoft.com/office/drawing/2014/main" id="{4177B30E-9EB3-D4D2-0041-7668FB199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83" y="2009759"/>
            <a:ext cx="1078207" cy="1078207"/>
          </a:xfrm>
          <a:prstGeom prst="rect">
            <a:avLst/>
          </a:prstGeom>
        </p:spPr>
      </p:pic>
      <p:pic>
        <p:nvPicPr>
          <p:cNvPr id="6" name="Imagem 5" descr="Trem passando por cima de entrada de estabelecimento&#10;&#10;Descrição gerada automaticamente">
            <a:extLst>
              <a:ext uri="{FF2B5EF4-FFF2-40B4-BE49-F238E27FC236}">
                <a16:creationId xmlns:a16="http://schemas.microsoft.com/office/drawing/2014/main" id="{34B535E3-DFEF-3339-BA7B-FD8B5A326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83" y="3071774"/>
            <a:ext cx="1076673" cy="1076673"/>
          </a:xfrm>
          <a:prstGeom prst="rect">
            <a:avLst/>
          </a:prstGeom>
        </p:spPr>
      </p:pic>
      <p:pic>
        <p:nvPicPr>
          <p:cNvPr id="7" name="Imagem 6" descr="Frente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92797A6D-E707-066D-63D2-E9213DBA89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0" y="2009759"/>
            <a:ext cx="2648920" cy="21291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8F9C05-00BE-5E0D-2B98-429CB1C79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723" y="2009759"/>
            <a:ext cx="3264735" cy="214611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DB1FCA7-91E5-FE6F-699B-D570F38EBE77}"/>
              </a:ext>
            </a:extLst>
          </p:cNvPr>
          <p:cNvSpPr txBox="1"/>
          <p:nvPr/>
        </p:nvSpPr>
        <p:spPr>
          <a:xfrm>
            <a:off x="6747275" y="6492718"/>
            <a:ext cx="466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accent5"/>
                </a:solidFill>
              </a:rPr>
              <a:t>* Imagens meramente ilustrativas, geradas por I.A.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DA652DA-FDC1-0841-F563-59BEE3BE4350}"/>
              </a:ext>
            </a:extLst>
          </p:cNvPr>
          <p:cNvSpPr txBox="1"/>
          <p:nvPr/>
        </p:nvSpPr>
        <p:spPr>
          <a:xfrm>
            <a:off x="142142" y="4184630"/>
            <a:ext cx="11836613" cy="70788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Instalações para negócios, comércio, serviços, estacionamento, hospedagem, serviços especializados para veículos leves e pesados e outros.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722D0A-3EB9-1F9A-2DFA-F3B49EFDDB0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5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EE025D5-E911-ACA7-D2F4-F3463D81F5A8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67CB6EE-5572-39A1-AD61-E216B92E376F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DA5C382-BBB2-4DF8-A606-0112E65CE59E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pic>
        <p:nvPicPr>
          <p:cNvPr id="5" name="Picture 2" descr="Comissão mista negociará a prorrogação da concessão da Ponte Internacional São Borja – Santo Tomé">
            <a:extLst>
              <a:ext uri="{FF2B5EF4-FFF2-40B4-BE49-F238E27FC236}">
                <a16:creationId xmlns:a16="http://schemas.microsoft.com/office/drawing/2014/main" id="{0D1AC526-6158-6E5C-683E-A40B249A6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5962" y="1674324"/>
            <a:ext cx="5673921" cy="271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294028E-27A6-172C-B492-3E9306874C17}"/>
              </a:ext>
            </a:extLst>
          </p:cNvPr>
          <p:cNvSpPr txBox="1"/>
          <p:nvPr/>
        </p:nvSpPr>
        <p:spPr>
          <a:xfrm>
            <a:off x="310278" y="1729279"/>
            <a:ext cx="5673921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0" i="0" dirty="0">
                <a:effectLst/>
                <a:latin typeface="Montserrat" panose="00000500000000000000" pitchFamily="2" charset="0"/>
              </a:rPr>
              <a:t>Acordo binacional, Brasil e Argentina assinado, em 1996, uma </a:t>
            </a:r>
            <a:r>
              <a:rPr lang="pt-BR" sz="1200" b="1" i="0" dirty="0">
                <a:effectLst/>
                <a:latin typeface="Montserrat" panose="00000500000000000000" pitchFamily="2" charset="0"/>
              </a:rPr>
              <a:t>parceria público-privada</a:t>
            </a:r>
            <a:r>
              <a:rPr lang="pt-BR" sz="1200" b="0" i="0" dirty="0">
                <a:effectLst/>
                <a:latin typeface="Montserrat" panose="00000500000000000000" pitchFamily="2" charset="0"/>
              </a:rPr>
              <a:t> que teve como objetivo construir uma ponte que ligasse os dois países, entre as cidades de São Borja e São Tomé, e também construir os acessos à estrutura.</a:t>
            </a:r>
            <a:endParaRPr lang="pt-BR" sz="1600" dirty="0">
              <a:latin typeface="Montserrat" panose="000005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D08358-EB84-ED5A-F7FE-A9EF6DA1F33C}"/>
              </a:ext>
            </a:extLst>
          </p:cNvPr>
          <p:cNvSpPr txBox="1"/>
          <p:nvPr/>
        </p:nvSpPr>
        <p:spPr>
          <a:xfrm>
            <a:off x="310278" y="3070733"/>
            <a:ext cx="5673922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0" i="0" dirty="0">
                <a:effectLst/>
                <a:latin typeface="Montserrat" panose="00000500000000000000" pitchFamily="2" charset="0"/>
              </a:rPr>
              <a:t>A Ponte Internacional da Integração, também conhecida como ponte internacional São Borja – Santo Tomé, </a:t>
            </a:r>
            <a:r>
              <a:rPr lang="pt-BR" sz="1200" dirty="0">
                <a:latin typeface="Montserrat" panose="00000500000000000000" pitchFamily="2" charset="0"/>
              </a:rPr>
              <a:t>possui</a:t>
            </a:r>
            <a:r>
              <a:rPr lang="pt-BR" sz="1200" b="0" i="0" dirty="0">
                <a:effectLst/>
                <a:latin typeface="Montserrat" panose="00000500000000000000" pitchFamily="2" charset="0"/>
              </a:rPr>
              <a:t> </a:t>
            </a:r>
            <a:r>
              <a:rPr lang="pt-BR" sz="1200" b="1" i="0" dirty="0">
                <a:effectLst/>
                <a:latin typeface="Montserrat" panose="00000500000000000000" pitchFamily="2" charset="0"/>
              </a:rPr>
              <a:t>1.400 metros de extensão</a:t>
            </a:r>
            <a:r>
              <a:rPr lang="pt-BR" sz="1200" b="0" i="0" dirty="0">
                <a:effectLst/>
                <a:latin typeface="Montserrat" panose="00000500000000000000" pitchFamily="2" charset="0"/>
              </a:rPr>
              <a:t> sobre o Rio Uruguai e liga São Borja, no Brasil, a Santo Tomé, na Argentina e 14 de acessos.</a:t>
            </a:r>
            <a:endParaRPr lang="pt-BR" sz="1200" dirty="0">
              <a:latin typeface="Montserrat" panose="000005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BA4D6B8-2CB8-18D3-4150-3EBB49DA14A9}"/>
              </a:ext>
            </a:extLst>
          </p:cNvPr>
          <p:cNvSpPr txBox="1"/>
          <p:nvPr/>
        </p:nvSpPr>
        <p:spPr>
          <a:xfrm>
            <a:off x="328034" y="4446891"/>
            <a:ext cx="11521849" cy="61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Montserrat" panose="00000500000000000000" pitchFamily="2" charset="0"/>
              </a:rPr>
              <a:t>“Outorgar em concessão de obra pública, mediante sistema de pedágio, </a:t>
            </a:r>
            <a:r>
              <a:rPr lang="pt-BR" sz="1200" b="1" dirty="0">
                <a:latin typeface="Montserrat" panose="00000500000000000000" pitchFamily="2" charset="0"/>
              </a:rPr>
              <a:t>o projeto, construção, conservação, operação e exploração</a:t>
            </a:r>
            <a:r>
              <a:rPr lang="pt-BR" sz="1200" dirty="0">
                <a:latin typeface="Montserrat" panose="00000500000000000000" pitchFamily="2" charset="0"/>
              </a:rPr>
              <a:t> da ligação rodoviária internacional entre as cidades de Santo Tomé (República Argentina) e São Borja (República Federativa do Brasil)”, constituída por: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15EDB3-E9E7-912B-13BA-83DF4A62740E}"/>
              </a:ext>
            </a:extLst>
          </p:cNvPr>
          <p:cNvSpPr txBox="1"/>
          <p:nvPr/>
        </p:nvSpPr>
        <p:spPr>
          <a:xfrm>
            <a:off x="328035" y="5211451"/>
            <a:ext cx="5656164" cy="1336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latin typeface="Montserrat" panose="00000500000000000000" pitchFamily="2" charset="0"/>
              </a:rPr>
              <a:t>Ponte internacional rodoviária sobre o rio Uruguai;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latin typeface="Montserrat" panose="00000500000000000000" pitchFamily="2" charset="0"/>
              </a:rPr>
              <a:t>Acesso rodoviário argentino desde a rodovia Ruta Nacional nº14 até a ponte internacional sobre o rio Uruguai;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latin typeface="Montserrat" panose="00000500000000000000" pitchFamily="2" charset="0"/>
              </a:rPr>
              <a:t>Acesso rodoviário brasileiro desde a rodovia BR-285 (Av. dos Imigrantes) até a ponte internacional sobre o rio Uruguai;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A63E860-17CE-43CE-059C-016DA3A36105}"/>
              </a:ext>
            </a:extLst>
          </p:cNvPr>
          <p:cNvSpPr txBox="1"/>
          <p:nvPr/>
        </p:nvSpPr>
        <p:spPr>
          <a:xfrm>
            <a:off x="6207803" y="5211451"/>
            <a:ext cx="5642080" cy="1038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latin typeface="Montserrat" panose="00000500000000000000" pitchFamily="2" charset="0"/>
              </a:rPr>
              <a:t>Terminais rodoviários alfandegados nas duas margens; e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latin typeface="Montserrat" panose="00000500000000000000" pitchFamily="2" charset="0"/>
              </a:rPr>
              <a:t>O projeto e construção dos demais componentes dos centros de fronteira argentino e brasileiro e manutenção de suas áreas de uso público.”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A5A13E4-D58E-6C81-5CFC-7232CE10266A}"/>
              </a:ext>
            </a:extLst>
          </p:cNvPr>
          <p:cNvSpPr txBox="1"/>
          <p:nvPr/>
        </p:nvSpPr>
        <p:spPr>
          <a:xfrm>
            <a:off x="310278" y="1223237"/>
            <a:ext cx="2735664" cy="338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1" i="0" dirty="0">
                <a:effectLst/>
                <a:latin typeface="Montserrat" panose="00000500000000000000" pitchFamily="2" charset="0"/>
              </a:rPr>
              <a:t>OBJETO DO CONTRATO</a:t>
            </a:r>
            <a:endParaRPr lang="pt-BR" sz="1600" b="1" dirty="0">
              <a:latin typeface="Montserrat" panose="00000500000000000000" pitchFamily="2" charset="0"/>
            </a:endParaRP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C6FF345E-6F2D-D5BC-33D8-4299E79DD914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CONTEXTO ATUAL</a:t>
            </a:r>
          </a:p>
          <a:p>
            <a:r>
              <a:rPr lang="pt-BR" sz="2800" b="1" dirty="0">
                <a:solidFill>
                  <a:schemeClr val="accent4">
                    <a:lumMod val="50000"/>
                  </a:schemeClr>
                </a:solidFill>
              </a:rPr>
              <a:t>Visão geral da infraestrutura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0E83C52-4687-E465-185B-B863A625A1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9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D1D29D6-3496-252D-D50E-0069A57DFD5E}"/>
              </a:ext>
            </a:extLst>
          </p:cNvPr>
          <p:cNvSpPr/>
          <p:nvPr/>
        </p:nvSpPr>
        <p:spPr>
          <a:xfrm rot="5400000">
            <a:off x="-2459" y="-7012"/>
            <a:ext cx="1096416" cy="1091497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75A5A-2C90-4032-938A-3AA71FEA09BD}"/>
              </a:ext>
            </a:extLst>
          </p:cNvPr>
          <p:cNvGrpSpPr/>
          <p:nvPr/>
        </p:nvGrpSpPr>
        <p:grpSpPr>
          <a:xfrm>
            <a:off x="234473" y="222215"/>
            <a:ext cx="594789" cy="573285"/>
            <a:chOff x="52939" y="604308"/>
            <a:chExt cx="594789" cy="573285"/>
          </a:xfrm>
          <a:noFill/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A89AAA7-FBFB-722D-E400-D6A9A6D3A8BC}"/>
                </a:ext>
              </a:extLst>
            </p:cNvPr>
            <p:cNvSpPr/>
            <p:nvPr/>
          </p:nvSpPr>
          <p:spPr>
            <a:xfrm>
              <a:off x="73400" y="767292"/>
              <a:ext cx="543713" cy="410301"/>
            </a:xfrm>
            <a:custGeom>
              <a:avLst/>
              <a:gdLst>
                <a:gd name="connsiteX0" fmla="*/ 651809 w 651809"/>
                <a:gd name="connsiteY0" fmla="*/ 325841 h 491873"/>
                <a:gd name="connsiteX1" fmla="*/ 325968 w 651809"/>
                <a:gd name="connsiteY1" fmla="*/ 0 h 491873"/>
                <a:gd name="connsiteX2" fmla="*/ 0 w 651809"/>
                <a:gd name="connsiteY2" fmla="*/ 325841 h 491873"/>
                <a:gd name="connsiteX3" fmla="*/ 113314 w 651809"/>
                <a:gd name="connsiteY3" fmla="*/ 325841 h 491873"/>
                <a:gd name="connsiteX4" fmla="*/ 113314 w 651809"/>
                <a:gd name="connsiteY4" fmla="*/ 491874 h 491873"/>
                <a:gd name="connsiteX5" fmla="*/ 538622 w 651809"/>
                <a:gd name="connsiteY5" fmla="*/ 491874 h 491873"/>
                <a:gd name="connsiteX6" fmla="*/ 538622 w 651809"/>
                <a:gd name="connsiteY6" fmla="*/ 325841 h 491873"/>
                <a:gd name="connsiteX7" fmla="*/ 651809 w 651809"/>
                <a:gd name="connsiteY7" fmla="*/ 325841 h 4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809" h="491873">
                  <a:moveTo>
                    <a:pt x="651809" y="325841"/>
                  </a:moveTo>
                  <a:lnTo>
                    <a:pt x="325968" y="0"/>
                  </a:lnTo>
                  <a:lnTo>
                    <a:pt x="0" y="325841"/>
                  </a:lnTo>
                  <a:lnTo>
                    <a:pt x="113314" y="325841"/>
                  </a:lnTo>
                  <a:lnTo>
                    <a:pt x="113314" y="491874"/>
                  </a:lnTo>
                  <a:lnTo>
                    <a:pt x="538622" y="491874"/>
                  </a:lnTo>
                  <a:lnTo>
                    <a:pt x="538622" y="325841"/>
                  </a:lnTo>
                  <a:lnTo>
                    <a:pt x="651809" y="325841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FF32C6E-722E-E8EB-8829-6D51A128E9E1}"/>
                </a:ext>
              </a:extLst>
            </p:cNvPr>
            <p:cNvSpPr/>
            <p:nvPr/>
          </p:nvSpPr>
          <p:spPr>
            <a:xfrm>
              <a:off x="52939" y="604308"/>
              <a:ext cx="594789" cy="299037"/>
            </a:xfrm>
            <a:custGeom>
              <a:avLst/>
              <a:gdLst>
                <a:gd name="connsiteX0" fmla="*/ 0 w 713039"/>
                <a:gd name="connsiteY0" fmla="*/ 0 h 358488"/>
                <a:gd name="connsiteX1" fmla="*/ 0 w 713039"/>
                <a:gd name="connsiteY1" fmla="*/ 358489 h 358488"/>
                <a:gd name="connsiteX2" fmla="*/ 356583 w 713039"/>
                <a:gd name="connsiteY2" fmla="*/ 5462 h 358488"/>
                <a:gd name="connsiteX3" fmla="*/ 713039 w 713039"/>
                <a:gd name="connsiteY3" fmla="*/ 358489 h 358488"/>
                <a:gd name="connsiteX4" fmla="*/ 713039 w 713039"/>
                <a:gd name="connsiteY4" fmla="*/ 0 h 358488"/>
                <a:gd name="connsiteX5" fmla="*/ 0 w 713039"/>
                <a:gd name="connsiteY5" fmla="*/ 0 h 3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039" h="358488">
                  <a:moveTo>
                    <a:pt x="0" y="0"/>
                  </a:moveTo>
                  <a:lnTo>
                    <a:pt x="0" y="358489"/>
                  </a:lnTo>
                  <a:lnTo>
                    <a:pt x="356583" y="5462"/>
                  </a:lnTo>
                  <a:lnTo>
                    <a:pt x="713039" y="358489"/>
                  </a:lnTo>
                  <a:lnTo>
                    <a:pt x="7130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6653045A-5CFC-A0C8-B5C9-7B6248B6716E}"/>
              </a:ext>
            </a:extLst>
          </p:cNvPr>
          <p:cNvSpPr txBox="1">
            <a:spLocks/>
          </p:cNvSpPr>
          <p:nvPr/>
        </p:nvSpPr>
        <p:spPr>
          <a:xfrm>
            <a:off x="1681074" y="2107219"/>
            <a:ext cx="4906762" cy="202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5400" dirty="0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Aspectos Econômicos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3E6F686-DEFB-60A8-76D4-CAB857AD07E8}"/>
              </a:ext>
            </a:extLst>
          </p:cNvPr>
          <p:cNvGrpSpPr/>
          <p:nvPr/>
        </p:nvGrpSpPr>
        <p:grpSpPr>
          <a:xfrm>
            <a:off x="7543800" y="0"/>
            <a:ext cx="4648200" cy="6858000"/>
            <a:chOff x="7543800" y="0"/>
            <a:chExt cx="46482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FB38EB1-AB0E-8A05-146A-051BA83D6F25}"/>
                </a:ext>
              </a:extLst>
            </p:cNvPr>
            <p:cNvSpPr/>
            <p:nvPr/>
          </p:nvSpPr>
          <p:spPr>
            <a:xfrm flipH="1">
              <a:off x="7543800" y="0"/>
              <a:ext cx="4648200" cy="6858000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Im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60EB8FA2-0628-DB9F-8A2E-9E7F227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36501"/>
              <a:ext cx="4648200" cy="3076861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6E9F0-DEAF-C7B3-1A9A-CC0453D97BE3}"/>
              </a:ext>
            </a:extLst>
          </p:cNvPr>
          <p:cNvSpPr/>
          <p:nvPr/>
        </p:nvSpPr>
        <p:spPr>
          <a:xfrm>
            <a:off x="-3" y="1066834"/>
            <a:ext cx="1091499" cy="5816824"/>
          </a:xfrm>
          <a:prstGeom prst="rect">
            <a:avLst/>
          </a:prstGeom>
          <a:solidFill>
            <a:srgbClr val="5C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1289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70482D5-D1D1-7C8E-D7F4-073800B22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4"/>
          <a:stretch/>
        </p:blipFill>
        <p:spPr>
          <a:xfrm>
            <a:off x="0" y="710206"/>
            <a:ext cx="5048089" cy="615625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NOVA MODELAGEM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Premissas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ED799C6-3DF7-C86E-CFF5-C1E87C2D7D3C}"/>
              </a:ext>
            </a:extLst>
          </p:cNvPr>
          <p:cNvSpPr txBox="1">
            <a:spLocks/>
          </p:cNvSpPr>
          <p:nvPr/>
        </p:nvSpPr>
        <p:spPr>
          <a:xfrm>
            <a:off x="5219994" y="1484454"/>
            <a:ext cx="6676569" cy="51026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pt-BR" sz="1600" b="1" dirty="0">
                <a:solidFill>
                  <a:srgbClr val="000000"/>
                </a:solidFill>
              </a:rPr>
              <a:t>Objeto: </a:t>
            </a:r>
            <a:r>
              <a:rPr lang="pt-BR" sz="1600" dirty="0">
                <a:solidFill>
                  <a:srgbClr val="000000"/>
                </a:solidFill>
              </a:rPr>
              <a:t>Concessão da prestação de serviços públicos para a exploração, operação, gestão e investimentos para conservação e ampliação da Ponte Rodoviária sobre o Rio Uruguai, entre as cidades de São Borja e Santo Tomé (Ponte Internacional), de seus acessos rodoviários em ambos os lados e do Centro Unificado de Fronteiras (CUF)</a:t>
            </a: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endParaRPr lang="pt-BR" sz="1600" b="1" dirty="0">
              <a:solidFill>
                <a:srgbClr val="000000"/>
              </a:solidFill>
            </a:endParaRP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pt-BR" sz="1600" b="1" dirty="0">
                <a:solidFill>
                  <a:srgbClr val="000000"/>
                </a:solidFill>
              </a:rPr>
              <a:t>Prazo de Vigência: </a:t>
            </a:r>
            <a:r>
              <a:rPr lang="pt-BR" sz="1600" dirty="0">
                <a:solidFill>
                  <a:srgbClr val="000000"/>
                </a:solidFill>
              </a:rPr>
              <a:t>25 anos.</a:t>
            </a: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endParaRPr lang="pt-BR" sz="1600" dirty="0">
              <a:solidFill>
                <a:srgbClr val="000000"/>
              </a:solidFill>
            </a:endParaRP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pt-BR" sz="1600" b="1" dirty="0">
                <a:solidFill>
                  <a:srgbClr val="000000"/>
                </a:solidFill>
              </a:rPr>
              <a:t>Fontes de receita:</a:t>
            </a:r>
          </a:p>
          <a:p>
            <a:pPr marL="0" indent="0" algn="just" fontAlgn="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pt-BR" sz="1600" b="1" dirty="0">
                <a:solidFill>
                  <a:srgbClr val="000000"/>
                </a:solidFill>
              </a:rPr>
              <a:t>		</a:t>
            </a:r>
            <a:r>
              <a:rPr lang="pt-BR" sz="1600" dirty="0">
                <a:solidFill>
                  <a:srgbClr val="000000"/>
                </a:solidFill>
              </a:rPr>
              <a:t>a) Tarifa de Pedágio;</a:t>
            </a:r>
          </a:p>
          <a:p>
            <a:pPr marL="0" indent="0" algn="just" fontAlgn="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pt-BR" sz="1600" dirty="0">
                <a:solidFill>
                  <a:srgbClr val="000000"/>
                </a:solidFill>
              </a:rPr>
              <a:t>		b) Tarifa de serviços do CUF;</a:t>
            </a:r>
          </a:p>
          <a:p>
            <a:pPr marL="0" indent="0" algn="just" fontAlgn="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pt-BR" sz="1600" dirty="0">
                <a:solidFill>
                  <a:srgbClr val="000000"/>
                </a:solidFill>
              </a:rPr>
              <a:t>		c) Receitas Extraordinárias.</a:t>
            </a:r>
            <a:endParaRPr lang="pt-BR" sz="1600" b="1" dirty="0">
              <a:solidFill>
                <a:srgbClr val="000000"/>
              </a:solidFill>
            </a:endParaRPr>
          </a:p>
          <a:p>
            <a:pPr algn="just" fontAlgn="t">
              <a:lnSpc>
                <a:spcPct val="100000"/>
              </a:lnSpc>
              <a:buSzPts val="1600"/>
            </a:pPr>
            <a:r>
              <a:rPr lang="pt-BR" sz="1600" b="1" dirty="0">
                <a:solidFill>
                  <a:srgbClr val="000000"/>
                </a:solidFill>
              </a:rPr>
              <a:t>Isenções tarifárias: </a:t>
            </a:r>
            <a:r>
              <a:rPr lang="pt-BR" sz="1600" dirty="0">
                <a:solidFill>
                  <a:srgbClr val="000000"/>
                </a:solidFill>
              </a:rPr>
              <a:t>Veículos de passeio, residentes locais (categoria 5) e Motocicletas (categoria 7)</a:t>
            </a:r>
          </a:p>
          <a:p>
            <a:pPr algn="just" fontAlgn="t">
              <a:lnSpc>
                <a:spcPct val="100000"/>
              </a:lnSpc>
              <a:buSzPts val="1600"/>
            </a:pPr>
            <a:r>
              <a:rPr lang="pt-BR" sz="1600" dirty="0">
                <a:solidFill>
                  <a:srgbClr val="000000"/>
                </a:solidFill>
              </a:rPr>
              <a:t>Leilão por maior valor de </a:t>
            </a:r>
            <a:r>
              <a:rPr lang="pt-BR" sz="1600" b="1" dirty="0">
                <a:solidFill>
                  <a:srgbClr val="000000"/>
                </a:solidFill>
              </a:rPr>
              <a:t>Outorga Fixa</a:t>
            </a:r>
          </a:p>
          <a:p>
            <a:pPr algn="just" fontAlgn="t">
              <a:lnSpc>
                <a:spcPct val="100000"/>
              </a:lnSpc>
              <a:buSzPts val="1600"/>
            </a:pPr>
            <a:r>
              <a:rPr lang="pt-BR" sz="1600" dirty="0">
                <a:solidFill>
                  <a:srgbClr val="000000"/>
                </a:solidFill>
              </a:rPr>
              <a:t>Cronograma de </a:t>
            </a:r>
            <a:r>
              <a:rPr lang="pt-BR" sz="1600" b="1" dirty="0">
                <a:solidFill>
                  <a:srgbClr val="000000"/>
                </a:solidFill>
              </a:rPr>
              <a:t>Investimentos obrigatórios</a:t>
            </a:r>
          </a:p>
          <a:p>
            <a:pPr algn="just" fontAlgn="t">
              <a:lnSpc>
                <a:spcPct val="100000"/>
              </a:lnSpc>
              <a:buSzPts val="1600"/>
            </a:pPr>
            <a:r>
              <a:rPr lang="pt-BR" sz="1600" b="1" dirty="0">
                <a:solidFill>
                  <a:srgbClr val="000000"/>
                </a:solidFill>
              </a:rPr>
              <a:t>Parâmetros de desempenho</a:t>
            </a:r>
            <a:r>
              <a:rPr lang="pt-BR" sz="1600" dirty="0">
                <a:solidFill>
                  <a:srgbClr val="000000"/>
                </a:solidFill>
              </a:rPr>
              <a:t> para serviços obrigatórios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42E2FC1-7193-9097-EA64-FD53F686C3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07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BC38BF-7010-26BD-711B-FF7570EF7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4" r="14971"/>
          <a:stretch/>
        </p:blipFill>
        <p:spPr>
          <a:xfrm>
            <a:off x="6675625" y="655518"/>
            <a:ext cx="5504922" cy="6181724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NOVA MODELAGEM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Novo Leilão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7187F7-19CB-78C2-DED3-77455F2ABB15}"/>
              </a:ext>
            </a:extLst>
          </p:cNvPr>
          <p:cNvSpPr txBox="1">
            <a:spLocks/>
          </p:cNvSpPr>
          <p:nvPr/>
        </p:nvSpPr>
        <p:spPr>
          <a:xfrm>
            <a:off x="243114" y="1580948"/>
            <a:ext cx="6138636" cy="5032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pt-BR" sz="2000" dirty="0">
                <a:ea typeface="Calibri"/>
                <a:cs typeface="Calibri"/>
              </a:rPr>
              <a:t>Redução das tarifas de pedágios nos primeiros anos;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pt-BR" sz="2000" dirty="0">
                <a:cs typeface="Calibri"/>
              </a:rPr>
              <a:t>Manutenção das tarifas de serviços do C.U.F.;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pt-BR" sz="2000" dirty="0">
                <a:cs typeface="Calibri"/>
              </a:rPr>
              <a:t>Incentivo a receitas acessórias;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pt-BR" sz="2000" dirty="0">
                <a:cs typeface="Calibri"/>
              </a:rPr>
              <a:t>Incentivo a digitalização e novas tecnologias;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endParaRPr lang="pt-BR" sz="2000" dirty="0">
              <a:cs typeface="Calibri"/>
            </a:endParaRP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pt-BR" sz="2000" dirty="0">
                <a:cs typeface="Calibri"/>
              </a:rPr>
              <a:t>Recuperação e ampliação das instalações;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pt-BR" sz="2000" dirty="0">
                <a:cs typeface="Calibri"/>
              </a:rPr>
              <a:t>Novos equipamentos e veículos;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pt-BR" sz="2000" dirty="0">
                <a:cs typeface="Calibri"/>
              </a:rPr>
              <a:t>Investimentos em eficiência ambiental;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endParaRPr lang="pt-BR" sz="2000" dirty="0">
              <a:cs typeface="Calibri"/>
            </a:endParaRP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pt-BR" sz="2000" dirty="0">
                <a:ea typeface="Calibri"/>
                <a:cs typeface="Calibri"/>
              </a:rPr>
              <a:t>Seleção do vencedor do certame pelo </a:t>
            </a:r>
            <a:r>
              <a:rPr lang="pt-BR" sz="2000" b="1" dirty="0">
                <a:ea typeface="Calibri"/>
                <a:cs typeface="Calibri"/>
              </a:rPr>
              <a:t>maior valor de outorga fixa </a:t>
            </a:r>
            <a:r>
              <a:rPr lang="pt-BR" sz="2000" dirty="0">
                <a:ea typeface="Calibri"/>
                <a:cs typeface="Calibri"/>
              </a:rPr>
              <a:t>ofertada ao poder concedente.</a:t>
            </a: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E4BA94-BF48-BC4D-71F5-DFCC5C24FA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69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NOVA MODELAGEM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Tarifas - Pedágio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1B98007-D059-9DE6-47DA-ABE93097A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219205"/>
              </p:ext>
            </p:extLst>
          </p:nvPr>
        </p:nvGraphicFramePr>
        <p:xfrm>
          <a:off x="1356733" y="1701290"/>
          <a:ext cx="9715501" cy="4714875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7320698">
                  <a:extLst>
                    <a:ext uri="{9D8B030D-6E8A-4147-A177-3AD203B41FA5}">
                      <a16:colId xmlns:a16="http://schemas.microsoft.com/office/drawing/2014/main" val="1044102042"/>
                    </a:ext>
                  </a:extLst>
                </a:gridCol>
                <a:gridCol w="2394803">
                  <a:extLst>
                    <a:ext uri="{9D8B030D-6E8A-4147-A177-3AD203B41FA5}">
                      <a16:colId xmlns:a16="http://schemas.microsoft.com/office/drawing/2014/main" val="2308893588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Veículos Leves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221906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Categoria 1 - Carros internacionais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13,63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val="301982484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Categoria 2 - Carros com reboques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20,44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val="40904778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Categoria 3 - Ônibus internacionais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40,89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316118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Categoria 5 - Carros locais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    -  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794033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Categoria 6 - Ônibus locais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40,89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656095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Categoria 7 - Motocicletas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    -  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670378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81610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Veículos Pesados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640469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Categoria 1 - Caminhão de 2 ou 3 eixos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40,89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820033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Categoria 2 - Caminhão de 2 ou 3 eixos MIC/DTA e retorno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61,30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017109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Categoria 3 - Caminhão de 4, 5 ou 6 eixos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68,15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924044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Categoria 4 - Caminhão de 4, 5 ou 6 eixos MIC/DTA e retorno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68,15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401941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Categoria 5 - Caminhão de 2, 3, 4, 5 ou 6 eixos lastro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40,89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762983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Ônibus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40,89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8347951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BD7CAFCB-A249-0868-0475-4F2F6B5EE7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DF8B7F-7098-48B4-5022-9CCFDC01683F}"/>
              </a:ext>
            </a:extLst>
          </p:cNvPr>
          <p:cNvSpPr txBox="1"/>
          <p:nvPr/>
        </p:nvSpPr>
        <p:spPr>
          <a:xfrm>
            <a:off x="10506635" y="130535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USD$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7840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NOVA MODELAGEM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Tarifas – Serviços no CUF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57527F0-DD03-D10E-2D63-1D5549519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940138"/>
              </p:ext>
            </p:extLst>
          </p:nvPr>
        </p:nvGraphicFramePr>
        <p:xfrm>
          <a:off x="1007224" y="1393503"/>
          <a:ext cx="10315575" cy="533400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7676062">
                  <a:extLst>
                    <a:ext uri="{9D8B030D-6E8A-4147-A177-3AD203B41FA5}">
                      <a16:colId xmlns:a16="http://schemas.microsoft.com/office/drawing/2014/main" val="1678788505"/>
                    </a:ext>
                  </a:extLst>
                </a:gridCol>
                <a:gridCol w="2639513">
                  <a:extLst>
                    <a:ext uri="{9D8B030D-6E8A-4147-A177-3AD203B41FA5}">
                      <a16:colId xmlns:a16="http://schemas.microsoft.com/office/drawing/2014/main" val="2303403770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Estadias (franquia até 24:00 do dia de chegada)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10,26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600878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Abertura ou fechamento de caminhão de lona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22,39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612419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Retirada de amostras (cada 2 volumes)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2,43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93996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Armazenamento e seguro de veículos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0,40%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077133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Serviço de carregamento ou descarregamento mecanizado p/ tonelada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4,85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552479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Serviço de carregamento ou descarregamento manual p/ tonelada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7,46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32595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Serviço de carregamento manual de material não paletizado p/ tonelada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          7,46 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61779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Serviço de carregamento em câmara fria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9,33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238043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Pesagem de veículos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          5,60 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208829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Serviço de abertura ou fechamento de caminhão de abertura lateral (</a:t>
                      </a:r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sider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9,33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789628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"</a:t>
                      </a:r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Des-remonta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" de caminhões (unidade)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21,27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515408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Verificação por meios próprios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8,40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845817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Colocação de lacre com cabo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13,99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885624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Colocação de lacre metálico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4,85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840979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Serviço Vs. de inspeção física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11,06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07179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Lacre tipo Precinto para Caminhão de Lona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10,53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3716527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AF25BE56-9BC7-9CCF-E4E1-D63313FD4A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5BFEDAC-9862-6F47-35FB-670352E8AF93}"/>
              </a:ext>
            </a:extLst>
          </p:cNvPr>
          <p:cNvSpPr txBox="1"/>
          <p:nvPr/>
        </p:nvSpPr>
        <p:spPr>
          <a:xfrm>
            <a:off x="11322799" y="1233168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USD$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1193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C3CE0D-910C-7F15-057B-0F0EA3988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77"/>
          <a:stretch/>
        </p:blipFill>
        <p:spPr>
          <a:xfrm>
            <a:off x="6819901" y="660895"/>
            <a:ext cx="5372099" cy="6197105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173A4CC-8357-E501-F038-56C38F3531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182299"/>
              </p:ext>
            </p:extLst>
          </p:nvPr>
        </p:nvGraphicFramePr>
        <p:xfrm>
          <a:off x="781048" y="1587584"/>
          <a:ext cx="5257803" cy="411241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43277">
                  <a:extLst>
                    <a:ext uri="{9D8B030D-6E8A-4147-A177-3AD203B41FA5}">
                      <a16:colId xmlns:a16="http://schemas.microsoft.com/office/drawing/2014/main" val="404685972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75923756"/>
                    </a:ext>
                  </a:extLst>
                </a:gridCol>
                <a:gridCol w="1152526">
                  <a:extLst>
                    <a:ext uri="{9D8B030D-6E8A-4147-A177-3AD203B41FA5}">
                      <a16:colId xmlns:a16="http://schemas.microsoft.com/office/drawing/2014/main" val="1936295260"/>
                    </a:ext>
                  </a:extLst>
                </a:gridCol>
              </a:tblGrid>
              <a:tr h="456406">
                <a:tc gridSpan="3">
                  <a:txBody>
                    <a:bodyPr/>
                    <a:lstStyle/>
                    <a:p>
                      <a:pPr algn="r"/>
                      <a:r>
                        <a:rPr lang="pt-BR" sz="2400" dirty="0"/>
                        <a:t>USD$ x 1.000 (VPL)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USD$ x 1.000 (VPL)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193275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r>
                        <a:rPr lang="pt-BR" sz="2400" b="1" dirty="0"/>
                        <a:t>Receita bruta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125.323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72709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pPr marL="457200" lvl="2" algn="l"/>
                      <a:r>
                        <a:rPr lang="pt-BR" sz="1600" b="0" dirty="0"/>
                        <a:t>Receita de pedágio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pt-BR" sz="1600" b="0" dirty="0"/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r"/>
                      <a:r>
                        <a:rPr lang="pt-BR" sz="1600" b="0" dirty="0"/>
                        <a:t>91.269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120797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pPr marL="457200" lvl="2" algn="l"/>
                      <a:r>
                        <a:rPr lang="pt-BR" sz="1600" b="0" dirty="0"/>
                        <a:t>Receita de serviços do CUF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pt-BR" sz="1600" b="0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r"/>
                      <a:r>
                        <a:rPr lang="pt-BR" sz="1600" b="0" dirty="0"/>
                        <a:t>29.102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168895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pPr marL="457200" lvl="2" algn="l"/>
                      <a:r>
                        <a:rPr lang="pt-BR" sz="1600" b="0" dirty="0"/>
                        <a:t>Receita acessória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pt-BR" sz="1600" b="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r"/>
                      <a:r>
                        <a:rPr lang="pt-BR" sz="1600" b="0" dirty="0"/>
                        <a:t>4.952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592861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endParaRPr lang="pt-BR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pt-BR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749140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r>
                        <a:rPr lang="pt-BR" sz="2400" b="1" dirty="0"/>
                        <a:t>CAPEX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19.043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881403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r>
                        <a:rPr lang="pt-BR" sz="2400" b="1" dirty="0"/>
                        <a:t>OPEX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26.587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858656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endParaRPr lang="pt-BR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pt-BR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224198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NOVA MODELAGEM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Grandes Números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47A0743-2DF8-A947-3A4C-7F60DFDCBD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67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NOVA MODELAGEM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Tarifas - Degraus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E7ED337-0742-91D1-30B2-89A4F10A3B45}"/>
              </a:ext>
            </a:extLst>
          </p:cNvPr>
          <p:cNvGraphicFramePr>
            <a:graphicFrameLocks/>
          </p:cNvGraphicFramePr>
          <p:nvPr/>
        </p:nvGraphicFramePr>
        <p:xfrm>
          <a:off x="756744" y="1664492"/>
          <a:ext cx="10100441" cy="4484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1782F512-7468-BE40-AF88-E15210EC2F08}"/>
              </a:ext>
            </a:extLst>
          </p:cNvPr>
          <p:cNvSpPr txBox="1"/>
          <p:nvPr/>
        </p:nvSpPr>
        <p:spPr>
          <a:xfrm>
            <a:off x="1438838" y="6306207"/>
            <a:ext cx="655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Redução de 11% no primeiro ano em relação a tarifa vigente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5E1D8D4-0E5A-66FB-07D9-4C203BF5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360782-F9EA-DC14-AB44-5FCA529557A8}"/>
              </a:ext>
            </a:extLst>
          </p:cNvPr>
          <p:cNvSpPr txBox="1"/>
          <p:nvPr/>
        </p:nvSpPr>
        <p:spPr>
          <a:xfrm>
            <a:off x="7459679" y="167246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USD$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276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FBC3B22-2B27-7E7F-F6C4-542E874D8CAC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C9FF909-E97A-CA0F-46DF-496556B10FDA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B13F200-4C08-5604-5EA5-42CDE65FF0EC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FF0E8F-03A2-A824-261F-AED62C4F2A1D}"/>
              </a:ext>
            </a:extLst>
          </p:cNvPr>
          <p:cNvSpPr txBox="1"/>
          <p:nvPr/>
        </p:nvSpPr>
        <p:spPr>
          <a:xfrm>
            <a:off x="328034" y="1233168"/>
            <a:ext cx="3812427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b="1" dirty="0">
                <a:latin typeface="Montserrat" panose="00000500000000000000" pitchFamily="2" charset="0"/>
              </a:rPr>
              <a:t>OBRIGAÇÕES DA CONCESSIONÁRIA</a:t>
            </a:r>
            <a:endParaRPr lang="pt-BR" b="1" dirty="0">
              <a:latin typeface="Montserrat" panose="000005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B6F25D-E768-72C9-403C-FC38A7343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987322"/>
            <a:ext cx="4206835" cy="4096543"/>
          </a:xfrm>
          <a:prstGeom prst="rect">
            <a:avLst/>
          </a:prstGeom>
        </p:spPr>
      </p:pic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4DDF3951-68A3-64DF-108D-B747CFA535FB}"/>
              </a:ext>
            </a:extLst>
          </p:cNvPr>
          <p:cNvSpPr txBox="1">
            <a:spLocks/>
          </p:cNvSpPr>
          <p:nvPr/>
        </p:nvSpPr>
        <p:spPr>
          <a:xfrm>
            <a:off x="5764072" y="1987322"/>
            <a:ext cx="5704028" cy="48074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latin typeface="Montserrat" panose="00000500000000000000" pitchFamily="2" charset="0"/>
              </a:rPr>
              <a:t>Gestão e Administração da Infraestrutura;</a:t>
            </a:r>
          </a:p>
          <a:p>
            <a:r>
              <a:rPr lang="pt-BR" sz="1400" dirty="0">
                <a:latin typeface="Montserrat" panose="00000500000000000000" pitchFamily="2" charset="0"/>
              </a:rPr>
              <a:t>Controle Operacional;</a:t>
            </a:r>
          </a:p>
          <a:p>
            <a:r>
              <a:rPr lang="pt-BR" sz="1400" dirty="0">
                <a:latin typeface="Montserrat" panose="00000500000000000000" pitchFamily="2" charset="0"/>
              </a:rPr>
              <a:t>Arrecadação e Gestão das Praças de Pedágio;</a:t>
            </a:r>
          </a:p>
          <a:p>
            <a:r>
              <a:rPr lang="pt-BR" sz="1400" dirty="0">
                <a:latin typeface="Montserrat" panose="00000500000000000000" pitchFamily="2" charset="0"/>
              </a:rPr>
              <a:t>Controle e Monitoramento de Tráfego  ;          </a:t>
            </a:r>
          </a:p>
          <a:p>
            <a:r>
              <a:rPr lang="pt-BR" sz="1400" dirty="0">
                <a:latin typeface="Montserrat" panose="00000500000000000000" pitchFamily="2" charset="0"/>
              </a:rPr>
              <a:t>Comunicação;</a:t>
            </a:r>
          </a:p>
          <a:p>
            <a:r>
              <a:rPr lang="pt-BR" sz="1400" dirty="0">
                <a:latin typeface="Montserrat" panose="00000500000000000000" pitchFamily="2" charset="0"/>
              </a:rPr>
              <a:t>Atendimento aos Usuários;</a:t>
            </a:r>
          </a:p>
          <a:p>
            <a:r>
              <a:rPr lang="pt-BR" sz="1400" dirty="0">
                <a:latin typeface="Montserrat" panose="00000500000000000000" pitchFamily="2" charset="0"/>
              </a:rPr>
              <a:t>Inspeção de Tráfego;</a:t>
            </a:r>
          </a:p>
          <a:p>
            <a:endParaRPr lang="pt-BR" sz="1400" dirty="0">
              <a:latin typeface="Montserrat" panose="00000500000000000000" pitchFamily="2" charset="0"/>
            </a:endParaRPr>
          </a:p>
          <a:p>
            <a:r>
              <a:rPr lang="pt-BR" sz="1400" dirty="0">
                <a:latin typeface="Montserrat" panose="00000500000000000000" pitchFamily="2" charset="0"/>
              </a:rPr>
              <a:t>Serviços Operacionais Específicos do CUF:</a:t>
            </a:r>
          </a:p>
          <a:p>
            <a:pPr lvl="1"/>
            <a:r>
              <a:rPr lang="pt-BR" sz="1400" dirty="0">
                <a:latin typeface="Montserrat" panose="00000500000000000000" pitchFamily="2" charset="0"/>
              </a:rPr>
              <a:t>Serviços de Infraestrutura;</a:t>
            </a:r>
          </a:p>
          <a:p>
            <a:pPr lvl="1"/>
            <a:r>
              <a:rPr lang="pt-BR" sz="1400" dirty="0">
                <a:latin typeface="Montserrat" panose="00000500000000000000" pitchFamily="2" charset="0"/>
              </a:rPr>
              <a:t>Pesagem de Veículos;</a:t>
            </a:r>
          </a:p>
          <a:p>
            <a:pPr lvl="1"/>
            <a:r>
              <a:rPr lang="pt-BR" sz="1400" dirty="0">
                <a:latin typeface="Montserrat" panose="00000500000000000000" pitchFamily="2" charset="0"/>
              </a:rPr>
              <a:t>Abertura e Fechamento de Caminhões ;     </a:t>
            </a:r>
          </a:p>
          <a:p>
            <a:pPr lvl="1"/>
            <a:r>
              <a:rPr lang="pt-BR" sz="1400" dirty="0" err="1">
                <a:latin typeface="Montserrat" panose="00000500000000000000" pitchFamily="2" charset="0"/>
              </a:rPr>
              <a:t>Enlonamento</a:t>
            </a:r>
            <a:r>
              <a:rPr lang="pt-BR" sz="1400" dirty="0">
                <a:latin typeface="Montserrat" panose="00000500000000000000" pitchFamily="2" charset="0"/>
              </a:rPr>
              <a:t> e </a:t>
            </a:r>
            <a:r>
              <a:rPr lang="pt-BR" sz="1400" dirty="0" err="1">
                <a:latin typeface="Montserrat" panose="00000500000000000000" pitchFamily="2" charset="0"/>
              </a:rPr>
              <a:t>Reenlonamento</a:t>
            </a:r>
            <a:r>
              <a:rPr lang="pt-BR" sz="1400" dirty="0">
                <a:latin typeface="Montserrat" panose="00000500000000000000" pitchFamily="2" charset="0"/>
              </a:rPr>
              <a:t>;</a:t>
            </a:r>
          </a:p>
          <a:p>
            <a:pPr lvl="1"/>
            <a:r>
              <a:rPr lang="pt-BR" sz="1400" dirty="0">
                <a:latin typeface="Montserrat" panose="00000500000000000000" pitchFamily="2" charset="0"/>
              </a:rPr>
              <a:t>Carga, Descarga e Movimentação de Mercadorias.</a:t>
            </a: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8A321AB4-1770-6B36-F3F4-0ED2634735CE}"/>
              </a:ext>
            </a:extLst>
          </p:cNvPr>
          <p:cNvSpPr txBox="1">
            <a:spLocks/>
          </p:cNvSpPr>
          <p:nvPr/>
        </p:nvSpPr>
        <p:spPr>
          <a:xfrm>
            <a:off x="328034" y="244648"/>
            <a:ext cx="10232390" cy="737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Nova modelagem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4376A9B-A5ED-550E-B194-51D4631E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10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D1D29D6-3496-252D-D50E-0069A57DFD5E}"/>
              </a:ext>
            </a:extLst>
          </p:cNvPr>
          <p:cNvSpPr/>
          <p:nvPr/>
        </p:nvSpPr>
        <p:spPr>
          <a:xfrm rot="5400000">
            <a:off x="-2459" y="-7012"/>
            <a:ext cx="1096416" cy="1091497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75A5A-2C90-4032-938A-3AA71FEA09BD}"/>
              </a:ext>
            </a:extLst>
          </p:cNvPr>
          <p:cNvGrpSpPr/>
          <p:nvPr/>
        </p:nvGrpSpPr>
        <p:grpSpPr>
          <a:xfrm>
            <a:off x="234473" y="222215"/>
            <a:ext cx="594789" cy="573285"/>
            <a:chOff x="52939" y="604308"/>
            <a:chExt cx="594789" cy="573285"/>
          </a:xfrm>
          <a:noFill/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A89AAA7-FBFB-722D-E400-D6A9A6D3A8BC}"/>
                </a:ext>
              </a:extLst>
            </p:cNvPr>
            <p:cNvSpPr/>
            <p:nvPr/>
          </p:nvSpPr>
          <p:spPr>
            <a:xfrm>
              <a:off x="73400" y="767292"/>
              <a:ext cx="543713" cy="410301"/>
            </a:xfrm>
            <a:custGeom>
              <a:avLst/>
              <a:gdLst>
                <a:gd name="connsiteX0" fmla="*/ 651809 w 651809"/>
                <a:gd name="connsiteY0" fmla="*/ 325841 h 491873"/>
                <a:gd name="connsiteX1" fmla="*/ 325968 w 651809"/>
                <a:gd name="connsiteY1" fmla="*/ 0 h 491873"/>
                <a:gd name="connsiteX2" fmla="*/ 0 w 651809"/>
                <a:gd name="connsiteY2" fmla="*/ 325841 h 491873"/>
                <a:gd name="connsiteX3" fmla="*/ 113314 w 651809"/>
                <a:gd name="connsiteY3" fmla="*/ 325841 h 491873"/>
                <a:gd name="connsiteX4" fmla="*/ 113314 w 651809"/>
                <a:gd name="connsiteY4" fmla="*/ 491874 h 491873"/>
                <a:gd name="connsiteX5" fmla="*/ 538622 w 651809"/>
                <a:gd name="connsiteY5" fmla="*/ 491874 h 491873"/>
                <a:gd name="connsiteX6" fmla="*/ 538622 w 651809"/>
                <a:gd name="connsiteY6" fmla="*/ 325841 h 491873"/>
                <a:gd name="connsiteX7" fmla="*/ 651809 w 651809"/>
                <a:gd name="connsiteY7" fmla="*/ 325841 h 4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809" h="491873">
                  <a:moveTo>
                    <a:pt x="651809" y="325841"/>
                  </a:moveTo>
                  <a:lnTo>
                    <a:pt x="325968" y="0"/>
                  </a:lnTo>
                  <a:lnTo>
                    <a:pt x="0" y="325841"/>
                  </a:lnTo>
                  <a:lnTo>
                    <a:pt x="113314" y="325841"/>
                  </a:lnTo>
                  <a:lnTo>
                    <a:pt x="113314" y="491874"/>
                  </a:lnTo>
                  <a:lnTo>
                    <a:pt x="538622" y="491874"/>
                  </a:lnTo>
                  <a:lnTo>
                    <a:pt x="538622" y="325841"/>
                  </a:lnTo>
                  <a:lnTo>
                    <a:pt x="651809" y="325841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FF32C6E-722E-E8EB-8829-6D51A128E9E1}"/>
                </a:ext>
              </a:extLst>
            </p:cNvPr>
            <p:cNvSpPr/>
            <p:nvPr/>
          </p:nvSpPr>
          <p:spPr>
            <a:xfrm>
              <a:off x="52939" y="604308"/>
              <a:ext cx="594789" cy="299037"/>
            </a:xfrm>
            <a:custGeom>
              <a:avLst/>
              <a:gdLst>
                <a:gd name="connsiteX0" fmla="*/ 0 w 713039"/>
                <a:gd name="connsiteY0" fmla="*/ 0 h 358488"/>
                <a:gd name="connsiteX1" fmla="*/ 0 w 713039"/>
                <a:gd name="connsiteY1" fmla="*/ 358489 h 358488"/>
                <a:gd name="connsiteX2" fmla="*/ 356583 w 713039"/>
                <a:gd name="connsiteY2" fmla="*/ 5462 h 358488"/>
                <a:gd name="connsiteX3" fmla="*/ 713039 w 713039"/>
                <a:gd name="connsiteY3" fmla="*/ 358489 h 358488"/>
                <a:gd name="connsiteX4" fmla="*/ 713039 w 713039"/>
                <a:gd name="connsiteY4" fmla="*/ 0 h 358488"/>
                <a:gd name="connsiteX5" fmla="*/ 0 w 713039"/>
                <a:gd name="connsiteY5" fmla="*/ 0 h 3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039" h="358488">
                  <a:moveTo>
                    <a:pt x="0" y="0"/>
                  </a:moveTo>
                  <a:lnTo>
                    <a:pt x="0" y="358489"/>
                  </a:lnTo>
                  <a:lnTo>
                    <a:pt x="356583" y="5462"/>
                  </a:lnTo>
                  <a:lnTo>
                    <a:pt x="713039" y="358489"/>
                  </a:lnTo>
                  <a:lnTo>
                    <a:pt x="7130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6653045A-5CFC-A0C8-B5C9-7B6248B6716E}"/>
              </a:ext>
            </a:extLst>
          </p:cNvPr>
          <p:cNvSpPr txBox="1">
            <a:spLocks/>
          </p:cNvSpPr>
          <p:nvPr/>
        </p:nvSpPr>
        <p:spPr>
          <a:xfrm>
            <a:off x="798647" y="2107219"/>
            <a:ext cx="6920344" cy="202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800" dirty="0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Benefícios Socioeconômicos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3E6F686-DEFB-60A8-76D4-CAB857AD07E8}"/>
              </a:ext>
            </a:extLst>
          </p:cNvPr>
          <p:cNvGrpSpPr/>
          <p:nvPr/>
        </p:nvGrpSpPr>
        <p:grpSpPr>
          <a:xfrm>
            <a:off x="7543800" y="0"/>
            <a:ext cx="4648200" cy="6858000"/>
            <a:chOff x="7543800" y="0"/>
            <a:chExt cx="46482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FB38EB1-AB0E-8A05-146A-051BA83D6F25}"/>
                </a:ext>
              </a:extLst>
            </p:cNvPr>
            <p:cNvSpPr/>
            <p:nvPr/>
          </p:nvSpPr>
          <p:spPr>
            <a:xfrm flipH="1">
              <a:off x="7543800" y="0"/>
              <a:ext cx="4648200" cy="6858000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Im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60EB8FA2-0628-DB9F-8A2E-9E7F227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36501"/>
              <a:ext cx="4648200" cy="3076861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6E9F0-DEAF-C7B3-1A9A-CC0453D97BE3}"/>
              </a:ext>
            </a:extLst>
          </p:cNvPr>
          <p:cNvSpPr/>
          <p:nvPr/>
        </p:nvSpPr>
        <p:spPr>
          <a:xfrm>
            <a:off x="-3" y="1066834"/>
            <a:ext cx="1091499" cy="5816824"/>
          </a:xfrm>
          <a:prstGeom prst="rect">
            <a:avLst/>
          </a:prstGeom>
          <a:solidFill>
            <a:srgbClr val="5C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2713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DINAMIZAÇÃO DA ECONOMIA LOCAL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Geração de empregos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63A1D09-ACC7-946B-0471-3B8072AF2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391924"/>
              </p:ext>
            </p:extLst>
          </p:nvPr>
        </p:nvGraphicFramePr>
        <p:xfrm>
          <a:off x="1083494" y="1644907"/>
          <a:ext cx="9988740" cy="11099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300438">
                  <a:extLst>
                    <a:ext uri="{9D8B030D-6E8A-4147-A177-3AD203B41FA5}">
                      <a16:colId xmlns:a16="http://schemas.microsoft.com/office/drawing/2014/main" val="3542861994"/>
                    </a:ext>
                  </a:extLst>
                </a:gridCol>
                <a:gridCol w="2300438">
                  <a:extLst>
                    <a:ext uri="{9D8B030D-6E8A-4147-A177-3AD203B41FA5}">
                      <a16:colId xmlns:a16="http://schemas.microsoft.com/office/drawing/2014/main" val="4168333760"/>
                    </a:ext>
                  </a:extLst>
                </a:gridCol>
                <a:gridCol w="1911386">
                  <a:extLst>
                    <a:ext uri="{9D8B030D-6E8A-4147-A177-3AD203B41FA5}">
                      <a16:colId xmlns:a16="http://schemas.microsoft.com/office/drawing/2014/main" val="1876450844"/>
                    </a:ext>
                  </a:extLst>
                </a:gridCol>
                <a:gridCol w="1932765">
                  <a:extLst>
                    <a:ext uri="{9D8B030D-6E8A-4147-A177-3AD203B41FA5}">
                      <a16:colId xmlns:a16="http://schemas.microsoft.com/office/drawing/2014/main" val="843847517"/>
                    </a:ext>
                  </a:extLst>
                </a:gridCol>
                <a:gridCol w="1543713">
                  <a:extLst>
                    <a:ext uri="{9D8B030D-6E8A-4147-A177-3AD203B41FA5}">
                      <a16:colId xmlns:a16="http://schemas.microsoft.com/office/drawing/2014/main" val="1175226670"/>
                    </a:ext>
                  </a:extLst>
                </a:gridCol>
              </a:tblGrid>
              <a:tr h="3411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 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effectLst/>
                        </a:rPr>
                        <a:t>Diretos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effectLst/>
                        </a:rPr>
                        <a:t>Indiretos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effectLst/>
                        </a:rPr>
                        <a:t>Efeito Renda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41774937"/>
                  </a:ext>
                </a:extLst>
              </a:tr>
              <a:tr h="3411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Geração de Empregos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3.440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1.622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5.296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10.358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86370574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3B00FE0C-DD4B-7286-4B71-7F90904B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525" y="2911619"/>
            <a:ext cx="4484677" cy="3146281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9FDE31F-757C-B7DF-F6B9-68AA0A561F98}"/>
              </a:ext>
            </a:extLst>
          </p:cNvPr>
          <p:cNvSpPr/>
          <p:nvPr/>
        </p:nvSpPr>
        <p:spPr>
          <a:xfrm>
            <a:off x="9339190" y="2005445"/>
            <a:ext cx="1849582" cy="906174"/>
          </a:xfrm>
          <a:prstGeom prst="ellipse">
            <a:avLst/>
          </a:prstGeom>
          <a:noFill/>
          <a:ln w="539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19CD5F-858F-A9A8-BDB5-CC1D2D5D29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CONTEXTO ATUAL</a:t>
            </a:r>
          </a:p>
          <a:p>
            <a:r>
              <a:rPr lang="pt-BR" sz="2800" b="1" dirty="0">
                <a:solidFill>
                  <a:schemeClr val="accent4">
                    <a:lumMod val="50000"/>
                  </a:schemeClr>
                </a:solidFill>
              </a:rPr>
              <a:t>Visão geral da infraestrutura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F78854-C812-EF51-A030-CF8D18C2D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03" y="1552412"/>
            <a:ext cx="6582763" cy="49625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69D930C-7F44-EB9C-BEA1-1C2C0B43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712" y="1552411"/>
            <a:ext cx="2381831" cy="12245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BDF03F2-1D8D-A057-3CCA-4EE63EF4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712" y="5363009"/>
            <a:ext cx="2383345" cy="11519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3E21272-216C-ED8B-388E-BCEC72242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945" y="2874212"/>
            <a:ext cx="2374598" cy="1293140"/>
          </a:xfrm>
          <a:prstGeom prst="rect">
            <a:avLst/>
          </a:prstGeom>
        </p:spPr>
      </p:pic>
      <p:pic>
        <p:nvPicPr>
          <p:cNvPr id="11" name="Picture 2" descr="Comissão mista negociará a prorrogação da concessão da Ponte Internacional São Borja – Santo Tomé">
            <a:extLst>
              <a:ext uri="{FF2B5EF4-FFF2-40B4-BE49-F238E27FC236}">
                <a16:creationId xmlns:a16="http://schemas.microsoft.com/office/drawing/2014/main" id="{747FC599-4617-77F0-7B1A-B0EFBA8DB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25448" r="28601" b="43206"/>
          <a:stretch/>
        </p:blipFill>
        <p:spPr bwMode="auto">
          <a:xfrm>
            <a:off x="8336946" y="4271849"/>
            <a:ext cx="2374598" cy="9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E2EE0AC7-1614-6453-8F66-E82662800B7E}"/>
              </a:ext>
            </a:extLst>
          </p:cNvPr>
          <p:cNvSpPr/>
          <p:nvPr/>
        </p:nvSpPr>
        <p:spPr>
          <a:xfrm>
            <a:off x="4034790" y="2962765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C4636FF-9027-00BE-BC7A-9C4C3B9DA72B}"/>
              </a:ext>
            </a:extLst>
          </p:cNvPr>
          <p:cNvSpPr/>
          <p:nvPr/>
        </p:nvSpPr>
        <p:spPr>
          <a:xfrm>
            <a:off x="4975860" y="3106810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6FD8812-DD88-F933-39DB-F3783F351006}"/>
              </a:ext>
            </a:extLst>
          </p:cNvPr>
          <p:cNvSpPr/>
          <p:nvPr/>
        </p:nvSpPr>
        <p:spPr>
          <a:xfrm>
            <a:off x="4863803" y="4033686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8C6C154-D7C9-64ED-D457-0DB0D0E3588E}"/>
              </a:ext>
            </a:extLst>
          </p:cNvPr>
          <p:cNvSpPr/>
          <p:nvPr/>
        </p:nvSpPr>
        <p:spPr>
          <a:xfrm>
            <a:off x="5649274" y="4414241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EC1DC77-8DB3-7022-BA9B-413011457983}"/>
              </a:ext>
            </a:extLst>
          </p:cNvPr>
          <p:cNvSpPr/>
          <p:nvPr/>
        </p:nvSpPr>
        <p:spPr>
          <a:xfrm>
            <a:off x="10401553" y="2460202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7612511-1533-CF55-4FF4-457BD1239892}"/>
              </a:ext>
            </a:extLst>
          </p:cNvPr>
          <p:cNvSpPr/>
          <p:nvPr/>
        </p:nvSpPr>
        <p:spPr>
          <a:xfrm>
            <a:off x="10401553" y="3871859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ECDC769-F761-C24A-1396-39002D054D46}"/>
              </a:ext>
            </a:extLst>
          </p:cNvPr>
          <p:cNvSpPr/>
          <p:nvPr/>
        </p:nvSpPr>
        <p:spPr>
          <a:xfrm>
            <a:off x="10401553" y="4977506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DAC207E-4125-5E29-8356-DA1CAD2C326B}"/>
              </a:ext>
            </a:extLst>
          </p:cNvPr>
          <p:cNvSpPr/>
          <p:nvPr/>
        </p:nvSpPr>
        <p:spPr>
          <a:xfrm>
            <a:off x="10401553" y="6253364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8089088-E6EF-9D3B-AEB2-5C07F2935AA9}"/>
              </a:ext>
            </a:extLst>
          </p:cNvPr>
          <p:cNvSpPr/>
          <p:nvPr/>
        </p:nvSpPr>
        <p:spPr>
          <a:xfrm rot="17632279">
            <a:off x="2656490" y="2977215"/>
            <a:ext cx="537021" cy="14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</a:rPr>
              <a:t>RN 14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9EA143C2-47D6-8D22-3F49-358BFC0CCA71}"/>
              </a:ext>
            </a:extLst>
          </p:cNvPr>
          <p:cNvSpPr/>
          <p:nvPr/>
        </p:nvSpPr>
        <p:spPr>
          <a:xfrm rot="20660740">
            <a:off x="5827489" y="6257094"/>
            <a:ext cx="537021" cy="14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BR 472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436A209-18E2-7824-D848-D44DD37D530F}"/>
              </a:ext>
            </a:extLst>
          </p:cNvPr>
          <p:cNvSpPr/>
          <p:nvPr/>
        </p:nvSpPr>
        <p:spPr>
          <a:xfrm rot="1470360">
            <a:off x="7025281" y="6221946"/>
            <a:ext cx="537021" cy="14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BR 287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B6B1672-F8BE-E9E9-ABBF-015E3124B6D4}"/>
              </a:ext>
            </a:extLst>
          </p:cNvPr>
          <p:cNvSpPr/>
          <p:nvPr/>
        </p:nvSpPr>
        <p:spPr>
          <a:xfrm rot="20728363">
            <a:off x="7171332" y="5728179"/>
            <a:ext cx="537021" cy="14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BR 285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EF7F55-6A15-ED26-1F21-7E37C651EC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75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DINAMIZAÇÃO DA ECONOMIA LOCAL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Arrecadação tributária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6462F7-AA5C-9862-CAFE-23AD472EAA0B}"/>
              </a:ext>
            </a:extLst>
          </p:cNvPr>
          <p:cNvSpPr txBox="1"/>
          <p:nvPr/>
        </p:nvSpPr>
        <p:spPr>
          <a:xfrm>
            <a:off x="328034" y="1471815"/>
            <a:ext cx="7145294" cy="5122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2000" b="1" dirty="0">
                <a:solidFill>
                  <a:srgbClr val="374C8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Impostos considerados no modelo: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Impostos indiretos Argentina: IIBB (2,9%) e VAT (21%)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Impostos indiretos Brasil: PIS (1,07%); COFINS (4,93%); ISS (2,0%)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Impostos diretos: IR (Range 1 - 25%; Range 2 – 30%; Range 3 – 35%) – aplicada a Range 3.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Outros </a:t>
            </a:r>
            <a:r>
              <a:rPr lang="en-US" sz="20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impostos</a:t>
            </a: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 tax</a:t>
            </a: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- 0,60%; </a:t>
            </a:r>
            <a:r>
              <a:rPr lang="en-US" sz="20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 tax in advance of income tax</a:t>
            </a: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- 33,0%; </a:t>
            </a:r>
            <a:r>
              <a:rPr lang="en-US" sz="2000" i="1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</a:t>
            </a:r>
            <a:r>
              <a:rPr lang="en-US" sz="20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i="1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Sellos</a:t>
            </a: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- 1,0% </a:t>
            </a:r>
            <a:r>
              <a:rPr lang="en-US" sz="20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 Tax</a:t>
            </a: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0,50%; </a:t>
            </a:r>
            <a:r>
              <a:rPr lang="en-US" sz="20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Dividend Tax</a:t>
            </a: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0,50%</a:t>
            </a:r>
            <a:endParaRPr lang="pt-BR" sz="20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2000" b="1" dirty="0">
                <a:solidFill>
                  <a:srgbClr val="374C8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Totais estimados no modelo (USD VPL)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Impostos Argentina (VPL: USD 1.657.000) - IIBB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Impostos Brasil (VPL: USD 4.272.000) – PIS COFINS ISS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 FCFF (VPL: USD 14.193.390) – Imposto de renda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Imposto FCFE (VPL: USD 9.578.990) – Imposto de renda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5A9AB3-42B8-E29D-C4DE-A2B75F17FAA8}"/>
              </a:ext>
            </a:extLst>
          </p:cNvPr>
          <p:cNvSpPr txBox="1"/>
          <p:nvPr/>
        </p:nvSpPr>
        <p:spPr>
          <a:xfrm>
            <a:off x="8414950" y="2879124"/>
            <a:ext cx="3288377" cy="286232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+ de 27 milhões de dólares total em impostos arrecadados</a:t>
            </a:r>
          </a:p>
          <a:p>
            <a:pPr algn="ctr"/>
            <a:r>
              <a:rPr lang="pt-BR" sz="3600" dirty="0"/>
              <a:t>anuais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959DC5-4B1F-C327-8926-259CFD1AF9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74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AC59C717-6A48-36D4-0CED-155582230119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C1E8D10-4F13-103B-2407-A4DBE107057D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1E172CD-DD0C-CC21-EC80-FE0CF5DC88C4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BF607E2-CFD9-E30C-8374-246D8C4C4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763777"/>
              </p:ext>
            </p:extLst>
          </p:nvPr>
        </p:nvGraphicFramePr>
        <p:xfrm>
          <a:off x="347082" y="1796586"/>
          <a:ext cx="11516883" cy="1948192"/>
        </p:xfrm>
        <a:graphic>
          <a:graphicData uri="http://schemas.openxmlformats.org/drawingml/2006/table">
            <a:tbl>
              <a:tblPr firstRow="1" firstCol="1" bandRow="1"/>
              <a:tblGrid>
                <a:gridCol w="5025948">
                  <a:extLst>
                    <a:ext uri="{9D8B030D-6E8A-4147-A177-3AD203B41FA5}">
                      <a16:colId xmlns:a16="http://schemas.microsoft.com/office/drawing/2014/main" val="882882443"/>
                    </a:ext>
                  </a:extLst>
                </a:gridCol>
                <a:gridCol w="1081822">
                  <a:extLst>
                    <a:ext uri="{9D8B030D-6E8A-4147-A177-3AD203B41FA5}">
                      <a16:colId xmlns:a16="http://schemas.microsoft.com/office/drawing/2014/main" val="3555613539"/>
                    </a:ext>
                  </a:extLst>
                </a:gridCol>
                <a:gridCol w="1081822">
                  <a:extLst>
                    <a:ext uri="{9D8B030D-6E8A-4147-A177-3AD203B41FA5}">
                      <a16:colId xmlns:a16="http://schemas.microsoft.com/office/drawing/2014/main" val="3005941583"/>
                    </a:ext>
                  </a:extLst>
                </a:gridCol>
                <a:gridCol w="1113005">
                  <a:extLst>
                    <a:ext uri="{9D8B030D-6E8A-4147-A177-3AD203B41FA5}">
                      <a16:colId xmlns:a16="http://schemas.microsoft.com/office/drawing/2014/main" val="293951216"/>
                    </a:ext>
                  </a:extLst>
                </a:gridCol>
                <a:gridCol w="1050643">
                  <a:extLst>
                    <a:ext uri="{9D8B030D-6E8A-4147-A177-3AD203B41FA5}">
                      <a16:colId xmlns:a16="http://schemas.microsoft.com/office/drawing/2014/main" val="745903180"/>
                    </a:ext>
                  </a:extLst>
                </a:gridCol>
                <a:gridCol w="1156668">
                  <a:extLst>
                    <a:ext uri="{9D8B030D-6E8A-4147-A177-3AD203B41FA5}">
                      <a16:colId xmlns:a16="http://schemas.microsoft.com/office/drawing/2014/main" val="2533601882"/>
                    </a:ext>
                  </a:extLst>
                </a:gridCol>
                <a:gridCol w="1006975">
                  <a:extLst>
                    <a:ext uri="{9D8B030D-6E8A-4147-A177-3AD203B41FA5}">
                      <a16:colId xmlns:a16="http://schemas.microsoft.com/office/drawing/2014/main" val="2426967036"/>
                    </a:ext>
                  </a:extLst>
                </a:gridCol>
              </a:tblGrid>
              <a:tr h="4697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505" marR="7505" marT="75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F4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98881"/>
                  </a:ext>
                </a:extLst>
              </a:tr>
              <a:tr h="46977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PROJETOS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SET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OUT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DEZ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056292"/>
                  </a:ext>
                </a:extLst>
              </a:tr>
              <a:tr h="2752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947213"/>
                  </a:ext>
                </a:extLst>
              </a:tr>
              <a:tr h="6963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Ponte de São Borja/BR – Santo Tomé/AR</a:t>
                      </a:r>
                      <a:endParaRPr lang="pt-B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2000" marR="72000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EDITAL</a:t>
                      </a:r>
                    </a:p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15/10 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LEILÃO</a:t>
                      </a:r>
                    </a:p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19/12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806161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38869884-1A36-2EC3-7E37-9F266EE9F250}"/>
              </a:ext>
            </a:extLst>
          </p:cNvPr>
          <p:cNvSpPr txBox="1"/>
          <p:nvPr/>
        </p:nvSpPr>
        <p:spPr>
          <a:xfrm>
            <a:off x="328034" y="1247630"/>
            <a:ext cx="4108578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b="1" dirty="0">
                <a:latin typeface="Montserrat" panose="00000500000000000000" pitchFamily="2" charset="0"/>
              </a:rPr>
              <a:t>CRONOGRAMA</a:t>
            </a: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83D56274-BFE7-EB40-B67A-1C842CB88D41}"/>
              </a:ext>
            </a:extLst>
          </p:cNvPr>
          <p:cNvSpPr txBox="1">
            <a:spLocks/>
          </p:cNvSpPr>
          <p:nvPr/>
        </p:nvSpPr>
        <p:spPr>
          <a:xfrm>
            <a:off x="328034" y="244648"/>
            <a:ext cx="10232390" cy="737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Cronograma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96BC30B-A79A-BC0F-A83A-1299F970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12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32074C7-1246-7F6E-75A7-E3FD129AD901}"/>
              </a:ext>
            </a:extLst>
          </p:cNvPr>
          <p:cNvSpPr/>
          <p:nvPr/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094E047A-F178-705E-FAD7-47D444705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" y="4361088"/>
            <a:ext cx="12192000" cy="2491648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94368FD-4085-B659-9562-109799DBBCDC}"/>
              </a:ext>
            </a:extLst>
          </p:cNvPr>
          <p:cNvSpPr txBox="1">
            <a:spLocks/>
          </p:cNvSpPr>
          <p:nvPr/>
        </p:nvSpPr>
        <p:spPr>
          <a:xfrm>
            <a:off x="2605127" y="2325824"/>
            <a:ext cx="7351673" cy="1265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600"/>
              </a:lnSpc>
              <a:spcBef>
                <a:spcPts val="0"/>
              </a:spcBef>
            </a:pPr>
            <a:r>
              <a:rPr lang="pt-BR" sz="8800" dirty="0">
                <a:solidFill>
                  <a:srgbClr val="F39200"/>
                </a:solidFill>
                <a:latin typeface="Montserrat Black" pitchFamily="2" charset="0"/>
                <a:ea typeface="Navigo Black" panose="02070503070706040303" pitchFamily="18" charset="0"/>
              </a:rPr>
              <a:t>GRACIAS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81A85B15-E79F-D8F0-3439-55C73FCC30EF}"/>
              </a:ext>
            </a:extLst>
          </p:cNvPr>
          <p:cNvSpPr txBox="1">
            <a:spLocks/>
          </p:cNvSpPr>
          <p:nvPr/>
        </p:nvSpPr>
        <p:spPr>
          <a:xfrm>
            <a:off x="2605126" y="1327810"/>
            <a:ext cx="7351673" cy="1265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600"/>
              </a:lnSpc>
              <a:spcBef>
                <a:spcPts val="0"/>
              </a:spcBef>
            </a:pPr>
            <a:r>
              <a:rPr lang="pt-BR" sz="8800" dirty="0">
                <a:ln>
                  <a:solidFill>
                    <a:srgbClr val="5CA6FF"/>
                  </a:solidFill>
                </a:ln>
                <a:noFill/>
                <a:latin typeface="Montserrat Black" pitchFamily="2" charset="0"/>
                <a:ea typeface="Navigo Black" panose="02070503070706040303" pitchFamily="18" charset="0"/>
              </a:rPr>
              <a:t>OBRIGADO</a:t>
            </a:r>
          </a:p>
        </p:txBody>
      </p:sp>
      <p:pic>
        <p:nvPicPr>
          <p:cNvPr id="4" name="Imagem 3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DB3A9A18-10A7-B080-916C-7918B217A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" y="3954094"/>
            <a:ext cx="4435962" cy="2933883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BA55F2A-B7CE-11E5-52D9-9538AF5F91BB}"/>
              </a:ext>
            </a:extLst>
          </p:cNvPr>
          <p:cNvGrpSpPr/>
          <p:nvPr/>
        </p:nvGrpSpPr>
        <p:grpSpPr>
          <a:xfrm>
            <a:off x="0" y="5264"/>
            <a:ext cx="12192002" cy="101756"/>
            <a:chOff x="-2" y="4572"/>
            <a:chExt cx="11229806" cy="64008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8914E42-A213-B9A4-C3D7-24E778533709}"/>
                </a:ext>
              </a:extLst>
            </p:cNvPr>
            <p:cNvSpPr/>
            <p:nvPr/>
          </p:nvSpPr>
          <p:spPr>
            <a:xfrm>
              <a:off x="-2" y="4572"/>
              <a:ext cx="3743269" cy="64008"/>
            </a:xfrm>
            <a:prstGeom prst="rect">
              <a:avLst/>
            </a:prstGeom>
            <a:solidFill>
              <a:srgbClr val="5CA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08819EB-29B7-30EF-9E31-54B3E70EF456}"/>
                </a:ext>
              </a:extLst>
            </p:cNvPr>
            <p:cNvSpPr/>
            <p:nvPr/>
          </p:nvSpPr>
          <p:spPr>
            <a:xfrm>
              <a:off x="3743267" y="4572"/>
              <a:ext cx="3743269" cy="64008"/>
            </a:xfrm>
            <a:prstGeom prst="rect">
              <a:avLst/>
            </a:prstGeom>
            <a:solidFill>
              <a:srgbClr val="831F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72DFD74-C7A4-6CC6-6964-02A348687723}"/>
                </a:ext>
              </a:extLst>
            </p:cNvPr>
            <p:cNvSpPr/>
            <p:nvPr/>
          </p:nvSpPr>
          <p:spPr>
            <a:xfrm>
              <a:off x="7486535" y="4572"/>
              <a:ext cx="3743269" cy="6400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5854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D1D29D6-3496-252D-D50E-0069A57DFD5E}"/>
              </a:ext>
            </a:extLst>
          </p:cNvPr>
          <p:cNvSpPr/>
          <p:nvPr/>
        </p:nvSpPr>
        <p:spPr>
          <a:xfrm rot="5400000">
            <a:off x="-2459" y="-7012"/>
            <a:ext cx="1096416" cy="1091497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75A5A-2C90-4032-938A-3AA71FEA09BD}"/>
              </a:ext>
            </a:extLst>
          </p:cNvPr>
          <p:cNvGrpSpPr/>
          <p:nvPr/>
        </p:nvGrpSpPr>
        <p:grpSpPr>
          <a:xfrm>
            <a:off x="234473" y="222215"/>
            <a:ext cx="594789" cy="573285"/>
            <a:chOff x="52939" y="604308"/>
            <a:chExt cx="594789" cy="573285"/>
          </a:xfrm>
          <a:noFill/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A89AAA7-FBFB-722D-E400-D6A9A6D3A8BC}"/>
                </a:ext>
              </a:extLst>
            </p:cNvPr>
            <p:cNvSpPr/>
            <p:nvPr/>
          </p:nvSpPr>
          <p:spPr>
            <a:xfrm>
              <a:off x="73400" y="767292"/>
              <a:ext cx="543713" cy="410301"/>
            </a:xfrm>
            <a:custGeom>
              <a:avLst/>
              <a:gdLst>
                <a:gd name="connsiteX0" fmla="*/ 651809 w 651809"/>
                <a:gd name="connsiteY0" fmla="*/ 325841 h 491873"/>
                <a:gd name="connsiteX1" fmla="*/ 325968 w 651809"/>
                <a:gd name="connsiteY1" fmla="*/ 0 h 491873"/>
                <a:gd name="connsiteX2" fmla="*/ 0 w 651809"/>
                <a:gd name="connsiteY2" fmla="*/ 325841 h 491873"/>
                <a:gd name="connsiteX3" fmla="*/ 113314 w 651809"/>
                <a:gd name="connsiteY3" fmla="*/ 325841 h 491873"/>
                <a:gd name="connsiteX4" fmla="*/ 113314 w 651809"/>
                <a:gd name="connsiteY4" fmla="*/ 491874 h 491873"/>
                <a:gd name="connsiteX5" fmla="*/ 538622 w 651809"/>
                <a:gd name="connsiteY5" fmla="*/ 491874 h 491873"/>
                <a:gd name="connsiteX6" fmla="*/ 538622 w 651809"/>
                <a:gd name="connsiteY6" fmla="*/ 325841 h 491873"/>
                <a:gd name="connsiteX7" fmla="*/ 651809 w 651809"/>
                <a:gd name="connsiteY7" fmla="*/ 325841 h 4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809" h="491873">
                  <a:moveTo>
                    <a:pt x="651809" y="325841"/>
                  </a:moveTo>
                  <a:lnTo>
                    <a:pt x="325968" y="0"/>
                  </a:lnTo>
                  <a:lnTo>
                    <a:pt x="0" y="325841"/>
                  </a:lnTo>
                  <a:lnTo>
                    <a:pt x="113314" y="325841"/>
                  </a:lnTo>
                  <a:lnTo>
                    <a:pt x="113314" y="491874"/>
                  </a:lnTo>
                  <a:lnTo>
                    <a:pt x="538622" y="491874"/>
                  </a:lnTo>
                  <a:lnTo>
                    <a:pt x="538622" y="325841"/>
                  </a:lnTo>
                  <a:lnTo>
                    <a:pt x="651809" y="325841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FF32C6E-722E-E8EB-8829-6D51A128E9E1}"/>
                </a:ext>
              </a:extLst>
            </p:cNvPr>
            <p:cNvSpPr/>
            <p:nvPr/>
          </p:nvSpPr>
          <p:spPr>
            <a:xfrm>
              <a:off x="52939" y="604308"/>
              <a:ext cx="594789" cy="299037"/>
            </a:xfrm>
            <a:custGeom>
              <a:avLst/>
              <a:gdLst>
                <a:gd name="connsiteX0" fmla="*/ 0 w 713039"/>
                <a:gd name="connsiteY0" fmla="*/ 0 h 358488"/>
                <a:gd name="connsiteX1" fmla="*/ 0 w 713039"/>
                <a:gd name="connsiteY1" fmla="*/ 358489 h 358488"/>
                <a:gd name="connsiteX2" fmla="*/ 356583 w 713039"/>
                <a:gd name="connsiteY2" fmla="*/ 5462 h 358488"/>
                <a:gd name="connsiteX3" fmla="*/ 713039 w 713039"/>
                <a:gd name="connsiteY3" fmla="*/ 358489 h 358488"/>
                <a:gd name="connsiteX4" fmla="*/ 713039 w 713039"/>
                <a:gd name="connsiteY4" fmla="*/ 0 h 358488"/>
                <a:gd name="connsiteX5" fmla="*/ 0 w 713039"/>
                <a:gd name="connsiteY5" fmla="*/ 0 h 3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039" h="358488">
                  <a:moveTo>
                    <a:pt x="0" y="0"/>
                  </a:moveTo>
                  <a:lnTo>
                    <a:pt x="0" y="358489"/>
                  </a:lnTo>
                  <a:lnTo>
                    <a:pt x="356583" y="5462"/>
                  </a:lnTo>
                  <a:lnTo>
                    <a:pt x="713039" y="358489"/>
                  </a:lnTo>
                  <a:lnTo>
                    <a:pt x="7130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6653045A-5CFC-A0C8-B5C9-7B6248B6716E}"/>
              </a:ext>
            </a:extLst>
          </p:cNvPr>
          <p:cNvSpPr txBox="1">
            <a:spLocks/>
          </p:cNvSpPr>
          <p:nvPr/>
        </p:nvSpPr>
        <p:spPr>
          <a:xfrm>
            <a:off x="1681074" y="2107219"/>
            <a:ext cx="4906762" cy="202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5400" dirty="0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Ampliação e Melhorias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3E6F686-DEFB-60A8-76D4-CAB857AD07E8}"/>
              </a:ext>
            </a:extLst>
          </p:cNvPr>
          <p:cNvGrpSpPr/>
          <p:nvPr/>
        </p:nvGrpSpPr>
        <p:grpSpPr>
          <a:xfrm>
            <a:off x="7543800" y="0"/>
            <a:ext cx="4648200" cy="6858000"/>
            <a:chOff x="7543800" y="0"/>
            <a:chExt cx="46482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FB38EB1-AB0E-8A05-146A-051BA83D6F25}"/>
                </a:ext>
              </a:extLst>
            </p:cNvPr>
            <p:cNvSpPr/>
            <p:nvPr/>
          </p:nvSpPr>
          <p:spPr>
            <a:xfrm flipH="1">
              <a:off x="7543800" y="0"/>
              <a:ext cx="4648200" cy="6858000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Im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60EB8FA2-0628-DB9F-8A2E-9E7F227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36501"/>
              <a:ext cx="4648200" cy="3076861"/>
            </a:xfrm>
            <a:prstGeom prst="rect">
              <a:avLst/>
            </a:prstGeom>
          </p:spPr>
        </p:pic>
        <p:pic>
          <p:nvPicPr>
            <p:cNvPr id="27" name="Imagem 26" descr="Uma imagem contendo Diagrama&#10;&#10;Descrição gerada automaticamente">
              <a:extLst>
                <a:ext uri="{FF2B5EF4-FFF2-40B4-BE49-F238E27FC236}">
                  <a16:creationId xmlns:a16="http://schemas.microsoft.com/office/drawing/2014/main" id="{6F7E603D-E861-839B-9E3F-E1EF6C16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510" y="634268"/>
              <a:ext cx="2544144" cy="624817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6E9F0-DEAF-C7B3-1A9A-CC0453D97BE3}"/>
              </a:ext>
            </a:extLst>
          </p:cNvPr>
          <p:cNvSpPr/>
          <p:nvPr/>
        </p:nvSpPr>
        <p:spPr>
          <a:xfrm>
            <a:off x="-3" y="1066834"/>
            <a:ext cx="1091499" cy="5816824"/>
          </a:xfrm>
          <a:prstGeom prst="rect">
            <a:avLst/>
          </a:prstGeom>
          <a:solidFill>
            <a:srgbClr val="5C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074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INVESTIMENTOS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Obrigações de investimento (Metas no PEC)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1B0FC43-6ABC-F21F-E569-FD52AAE13A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E9A76BF-23D3-C56D-7255-F8A3E0E7D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394113"/>
            <a:ext cx="119634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3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INVESTIMENTOS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Obrigações de investimento – Recuperação e melhorias no CUF</a:t>
            </a:r>
          </a:p>
        </p:txBody>
      </p:sp>
      <p:pic>
        <p:nvPicPr>
          <p:cNvPr id="2" name="Imagem 1" descr="Ver a imagem de origem">
            <a:extLst>
              <a:ext uri="{FF2B5EF4-FFF2-40B4-BE49-F238E27FC236}">
                <a16:creationId xmlns:a16="http://schemas.microsoft.com/office/drawing/2014/main" id="{7922DBDE-7CF7-0C4E-01A6-A7FA065CD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3167"/>
          <a:stretch/>
        </p:blipFill>
        <p:spPr bwMode="auto">
          <a:xfrm>
            <a:off x="199293" y="1595197"/>
            <a:ext cx="3305908" cy="18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edifício, carro, metal, estacionado&#10;&#10;Descrição gerada automaticamente">
            <a:extLst>
              <a:ext uri="{FF2B5EF4-FFF2-40B4-BE49-F238E27FC236}">
                <a16:creationId xmlns:a16="http://schemas.microsoft.com/office/drawing/2014/main" id="{227A11EC-B6AA-EAB2-9D09-364EE6404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96" y="1595197"/>
            <a:ext cx="2371948" cy="1858617"/>
          </a:xfrm>
          <a:prstGeom prst="rect">
            <a:avLst/>
          </a:prstGeom>
        </p:spPr>
      </p:pic>
      <p:pic>
        <p:nvPicPr>
          <p:cNvPr id="5" name="Picture 7194" descr="Diagrama&#10;&#10;Descrição gerada automaticamente">
            <a:extLst>
              <a:ext uri="{FF2B5EF4-FFF2-40B4-BE49-F238E27FC236}">
                <a16:creationId xmlns:a16="http://schemas.microsoft.com/office/drawing/2014/main" id="{2CCA1FAF-6883-0E48-8DCB-C13B96548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" t="81897" r="84940" b="2636"/>
          <a:stretch/>
        </p:blipFill>
        <p:spPr>
          <a:xfrm>
            <a:off x="6619746" y="1564454"/>
            <a:ext cx="2371947" cy="1841380"/>
          </a:xfrm>
          <a:prstGeom prst="rect">
            <a:avLst/>
          </a:prstGeom>
        </p:spPr>
      </p:pic>
      <p:pic>
        <p:nvPicPr>
          <p:cNvPr id="6" name="Picture 719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D33EB1B-B36B-92D4-1C98-169AF3879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37" t="3996" r="363" b="61482"/>
          <a:stretch/>
        </p:blipFill>
        <p:spPr>
          <a:xfrm>
            <a:off x="9211324" y="1564454"/>
            <a:ext cx="2601139" cy="184138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5E06FD3-A88A-48AE-562F-1E9839353E2C}"/>
              </a:ext>
            </a:extLst>
          </p:cNvPr>
          <p:cNvSpPr txBox="1"/>
          <p:nvPr/>
        </p:nvSpPr>
        <p:spPr>
          <a:xfrm>
            <a:off x="199293" y="3560369"/>
            <a:ext cx="11613170" cy="40011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2x Scanner de cargas – 4x câmaras frias – Recomposição do passeio e paisagismo – Iluminação em LED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41F9C1-5E44-68E0-5A25-D0964E878C28}"/>
              </a:ext>
            </a:extLst>
          </p:cNvPr>
          <p:cNvSpPr txBox="1"/>
          <p:nvPr/>
        </p:nvSpPr>
        <p:spPr>
          <a:xfrm>
            <a:off x="285751" y="6347450"/>
            <a:ext cx="11906250" cy="40011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Recuperação de pavimentos – Ampliação da inspeção de </a:t>
            </a:r>
            <a:r>
              <a:rPr lang="pt-BR" sz="2000" b="1">
                <a:solidFill>
                  <a:schemeClr val="tx1"/>
                </a:solidFill>
                <a:cs typeface="Arial" panose="020B0604020202020204" pitchFamily="34" charset="0"/>
              </a:rPr>
              <a:t>veículos leves</a:t>
            </a:r>
            <a:endParaRPr lang="pt-BR" sz="2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 descr="Quais são os tipos de rolo e como se consegue a compactação desejada?">
            <a:extLst>
              <a:ext uri="{FF2B5EF4-FFF2-40B4-BE49-F238E27FC236}">
                <a16:creationId xmlns:a16="http://schemas.microsoft.com/office/drawing/2014/main" id="{22492500-A1D6-8118-10C9-ADE68784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78" y="4440405"/>
            <a:ext cx="3487434" cy="184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oncreto Armado - Ingegeek">
            <a:extLst>
              <a:ext uri="{FF2B5EF4-FFF2-40B4-BE49-F238E27FC236}">
                <a16:creationId xmlns:a16="http://schemas.microsoft.com/office/drawing/2014/main" id="{71BB54F2-0B70-0162-8D1F-6CA897BEA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72" y="4440404"/>
            <a:ext cx="3487436" cy="18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C06C9E2-797E-B84B-A452-24308982F7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017B7A-E108-942C-38D8-C8983FE38A1C}"/>
              </a:ext>
            </a:extLst>
          </p:cNvPr>
          <p:cNvSpPr txBox="1"/>
          <p:nvPr/>
        </p:nvSpPr>
        <p:spPr>
          <a:xfrm>
            <a:off x="907575" y="3856183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 e 2028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7FF4D0E-1DDB-9EB8-D34D-7C1D1B718864}"/>
              </a:ext>
            </a:extLst>
          </p:cNvPr>
          <p:cNvSpPr txBox="1"/>
          <p:nvPr/>
        </p:nvSpPr>
        <p:spPr>
          <a:xfrm>
            <a:off x="3535407" y="3856183"/>
            <a:ext cx="70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C5E3AD1-3D22-0AEA-5EE8-C2B03603713D}"/>
              </a:ext>
            </a:extLst>
          </p:cNvPr>
          <p:cNvSpPr txBox="1"/>
          <p:nvPr/>
        </p:nvSpPr>
        <p:spPr>
          <a:xfrm>
            <a:off x="6531747" y="3856183"/>
            <a:ext cx="70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255B52D-9AB2-D4DF-0806-E01BE5C9828E}"/>
              </a:ext>
            </a:extLst>
          </p:cNvPr>
          <p:cNvSpPr txBox="1"/>
          <p:nvPr/>
        </p:nvSpPr>
        <p:spPr>
          <a:xfrm>
            <a:off x="9927077" y="3864117"/>
            <a:ext cx="70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A9452B9-FA13-9306-BA47-53F18005E7D1}"/>
              </a:ext>
            </a:extLst>
          </p:cNvPr>
          <p:cNvSpPr txBox="1"/>
          <p:nvPr/>
        </p:nvSpPr>
        <p:spPr>
          <a:xfrm>
            <a:off x="907575" y="5391083"/>
            <a:ext cx="156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188241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Ampliação de Escâner, Balança e Melhorias Dos Sistemas Operacionais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2370BB-4CEA-EB1C-6CA5-CAC2A14F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482" y="1765116"/>
            <a:ext cx="4086225" cy="2743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857CC76-69DA-E812-AB4D-EFF87F4F3BAB}"/>
              </a:ext>
            </a:extLst>
          </p:cNvPr>
          <p:cNvSpPr txBox="1"/>
          <p:nvPr/>
        </p:nvSpPr>
        <p:spPr>
          <a:xfrm>
            <a:off x="595423" y="2675051"/>
            <a:ext cx="272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Ampliação do número de escanear e balanças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4B7E78-E1A1-2BC0-8F88-8059B877D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35" y="4630964"/>
            <a:ext cx="5419725" cy="17145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236C356-1058-ABC4-ECBB-0BA72CDE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73" y="3115452"/>
            <a:ext cx="3540642" cy="23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AA3A78A-287F-EE9B-B7A4-123E32531B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2564176-AF91-FA9F-8FE3-BA62C7FE7722}"/>
              </a:ext>
            </a:extLst>
          </p:cNvPr>
          <p:cNvSpPr txBox="1"/>
          <p:nvPr/>
        </p:nvSpPr>
        <p:spPr>
          <a:xfrm>
            <a:off x="1779445" y="3444030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 e 2028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B160D2-3DFF-1E29-E5D1-FDF98F50C0D4}"/>
              </a:ext>
            </a:extLst>
          </p:cNvPr>
          <p:cNvSpPr txBox="1"/>
          <p:nvPr/>
        </p:nvSpPr>
        <p:spPr>
          <a:xfrm>
            <a:off x="3026999" y="634984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7BB8AA-6FE2-26A8-0EB2-7902C0791E4C}"/>
              </a:ext>
            </a:extLst>
          </p:cNvPr>
          <p:cNvSpPr txBox="1"/>
          <p:nvPr/>
        </p:nvSpPr>
        <p:spPr>
          <a:xfrm>
            <a:off x="9336597" y="5488214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5414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Pavimentação dos Pátios e Vias de Acesso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D6C9A42-D1E0-60E0-3053-08A4CFF5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33" y="1983454"/>
            <a:ext cx="6186504" cy="410988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7C07944-AA69-3B48-5D83-1A2DA7F96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322" y="2461651"/>
            <a:ext cx="3493696" cy="24570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BACF717-5E8A-CE6D-9B9F-B299DAB85692}"/>
              </a:ext>
            </a:extLst>
          </p:cNvPr>
          <p:cNvSpPr txBox="1"/>
          <p:nvPr/>
        </p:nvSpPr>
        <p:spPr>
          <a:xfrm>
            <a:off x="9201515" y="5218050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B1BAB75-9E54-F34F-B2A2-C948B32A0F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1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Pavimentação dos Pátios e Vias de Acesso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22093D6-B00E-9B9D-880F-5AD927CAE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50" y="2022843"/>
            <a:ext cx="5626775" cy="394632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41D51C4-A348-CFDF-BC0F-924E6FBC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76" y="2022844"/>
            <a:ext cx="5626774" cy="394632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6A3A811-59B6-CDB0-55B9-EA6BF5713C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60F75C3-B90C-1762-8F57-FD337AB31701}"/>
              </a:ext>
            </a:extLst>
          </p:cNvPr>
          <p:cNvSpPr txBox="1"/>
          <p:nvPr/>
        </p:nvSpPr>
        <p:spPr>
          <a:xfrm>
            <a:off x="2276578" y="147676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E3134BD-7075-EE50-A908-455CB0203567}"/>
              </a:ext>
            </a:extLst>
          </p:cNvPr>
          <p:cNvSpPr txBox="1"/>
          <p:nvPr/>
        </p:nvSpPr>
        <p:spPr>
          <a:xfrm>
            <a:off x="8613583" y="147676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528146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 w="9525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B1B2D8BAAEE354199418F2A58723223" ma:contentTypeVersion="11" ma:contentTypeDescription="Crie um novo documento." ma:contentTypeScope="" ma:versionID="82ac9e19008c9dd65f1095272aedcd31">
  <xsd:schema xmlns:xsd="http://www.w3.org/2001/XMLSchema" xmlns:xs="http://www.w3.org/2001/XMLSchema" xmlns:p="http://schemas.microsoft.com/office/2006/metadata/properties" xmlns:ns2="fb8372c4-afed-46e2-b6b4-2ed21021352b" xmlns:ns3="b571347d-99ba-4ce0-a3b0-9855ea9ba00f" targetNamespace="http://schemas.microsoft.com/office/2006/metadata/properties" ma:root="true" ma:fieldsID="07528abd3f6b57bc6e95b7954bed75fc" ns2:_="" ns3:_="">
    <xsd:import namespace="fb8372c4-afed-46e2-b6b4-2ed21021352b"/>
    <xsd:import namespace="b571347d-99ba-4ce0-a3b0-9855ea9ba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372c4-afed-46e2-b6b4-2ed210213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400ea289-3ad9-475d-94d4-ace0621ad8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71347d-99ba-4ce0-a3b0-9855ea9ba00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20c13c2-4f4c-424b-b20b-c57354e26963}" ma:internalName="TaxCatchAll" ma:showField="CatchAllData" ma:web="b571347d-99ba-4ce0-a3b0-9855ea9ba0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71347d-99ba-4ce0-a3b0-9855ea9ba00f" xsi:nil="true"/>
    <lcf76f155ced4ddcb4097134ff3c332f xmlns="fb8372c4-afed-46e2-b6b4-2ed2102135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3188B9-612D-4590-A474-A7B57A4BC3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5CF0DC-ECEE-43BB-BC88-D7DF26F824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8372c4-afed-46e2-b6b4-2ed21021352b"/>
    <ds:schemaRef ds:uri="b571347d-99ba-4ce0-a3b0-9855ea9ba0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A66CE5-5C86-4B4F-AD83-ADA65E80403C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b571347d-99ba-4ce0-a3b0-9855ea9ba00f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b8372c4-afed-46e2-b6b4-2ed21021352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4595</TotalTime>
  <Words>1468</Words>
  <Application>Microsoft Office PowerPoint</Application>
  <PresentationFormat>Widescreen</PresentationFormat>
  <Paragraphs>276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Montserrat</vt:lpstr>
      <vt:lpstr>Montserrat Black</vt:lpstr>
      <vt:lpstr>Montserrat Light</vt:lpstr>
      <vt:lpstr>Montserrat SemiBold</vt:lpstr>
      <vt:lpstr>Symbol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aqui</dc:title>
  <dc:creator>nageysiel</dc:creator>
  <cp:lastModifiedBy>Fernanda Godoy Penteado</cp:lastModifiedBy>
  <cp:revision>211</cp:revision>
  <dcterms:created xsi:type="dcterms:W3CDTF">2022-10-07T15:06:21Z</dcterms:created>
  <dcterms:modified xsi:type="dcterms:W3CDTF">2024-09-20T18:57:54Z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1033-4.5.1.7704</vt:lpwstr>
  </property>
  <property fmtid="{D5CDD505-2E9C-101B-9397-08002B2CF9AE}" pid="3" name="ContentTypeId">
    <vt:lpwstr>0x0101003B1B2D8BAAEE354199418F2A58723223</vt:lpwstr>
  </property>
</Properties>
</file>